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7" r:id="rId7"/>
    <p:sldId id="260" r:id="rId8"/>
    <p:sldId id="262" r:id="rId9"/>
    <p:sldId id="274" r:id="rId10"/>
    <p:sldId id="263" r:id="rId11"/>
    <p:sldId id="264" r:id="rId12"/>
    <p:sldId id="265" r:id="rId13"/>
    <p:sldId id="266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85" y="-23495"/>
            <a:ext cx="12250420" cy="3567430"/>
          </a:xfrm>
        </p:spPr>
        <p:txBody>
          <a:bodyPr/>
          <a:p>
            <a:r>
              <a:rPr lang="ru-RU" altLang="en-US" b="1">
                <a:solidFill>
                  <a:schemeClr val="accent3"/>
                </a:solidFill>
              </a:rPr>
              <a:t>ПРОЕКТ </a:t>
            </a:r>
            <a:br>
              <a:rPr lang="ru-RU" altLang="en-US" b="1">
                <a:solidFill>
                  <a:schemeClr val="accent3"/>
                </a:solidFill>
              </a:rPr>
            </a:br>
            <a:r>
              <a:rPr lang="ru-RU" altLang="en-US" b="1">
                <a:solidFill>
                  <a:schemeClr val="accent3"/>
                </a:solidFill>
              </a:rPr>
              <a:t>по нравственно-патриотическому воспитанию детей в старшей группе</a:t>
            </a:r>
            <a:br>
              <a:rPr lang="ru-RU" altLang="en-US" b="1">
                <a:solidFill>
                  <a:schemeClr val="accent3"/>
                </a:solidFill>
              </a:rPr>
            </a:br>
            <a:r>
              <a:rPr lang="ru-RU" altLang="en-US" b="1">
                <a:solidFill>
                  <a:schemeClr val="accent3"/>
                </a:solidFill>
              </a:rPr>
              <a:t>«Село, в котором я живу»</a:t>
            </a:r>
            <a:endParaRPr lang="ru-RU" altLang="en-US" b="1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90" y="3193415"/>
            <a:ext cx="10949305" cy="3540125"/>
          </a:xfrm>
        </p:spPr>
        <p:txBody>
          <a:bodyPr/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Подготовила-       воспитатель 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старшей группы        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 МБДОУ            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детский сад №12 с.Георгиевка 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Федоренко Ирина Анатольевна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altLang="en-US" sz="2800" b="1">
                <a:solidFill>
                  <a:schemeClr val="bg2">
                    <a:lumMod val="50000"/>
                  </a:schemeClr>
                </a:solidFill>
              </a:rPr>
              <a:t>2020 год</a:t>
            </a:r>
            <a:endParaRPr lang="ru-RU" altLang="en-US" sz="28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92710"/>
            <a:ext cx="11382375" cy="166560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/>
              <a:t>  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ЭТАП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Проведение музыкального мероприятия, посвещенного Дню Единства России</a:t>
            </a:r>
            <a:endParaRPr lang="en-US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Content Placeholder 4" descr="де4"/>
          <p:cNvPicPr>
            <a:picLocks noChangeAspect="1"/>
          </p:cNvPicPr>
          <p:nvPr>
            <p:ph sz="half" idx="1"/>
          </p:nvPr>
        </p:nvPicPr>
        <p:blipFill>
          <a:blip r:embed="rId1"/>
          <a:srcRect t="9282" b="18564"/>
          <a:stretch>
            <a:fillRect/>
          </a:stretch>
        </p:blipFill>
        <p:spPr>
          <a:xfrm>
            <a:off x="100965" y="2766695"/>
            <a:ext cx="4003675" cy="4098925"/>
          </a:xfrm>
          <a:prstGeom prst="rect">
            <a:avLst/>
          </a:prstGeom>
        </p:spPr>
      </p:pic>
      <p:pic>
        <p:nvPicPr>
          <p:cNvPr id="7" name="Content Placeholder 6" descr="де3"/>
          <p:cNvPicPr>
            <a:picLocks noChangeAspect="1"/>
          </p:cNvPicPr>
          <p:nvPr>
            <p:ph sz="half" idx="2"/>
          </p:nvPr>
        </p:nvPicPr>
        <p:blipFill>
          <a:blip r:embed="rId2"/>
          <a:srcRect t="11936" b="32487"/>
          <a:stretch>
            <a:fillRect/>
          </a:stretch>
        </p:blipFill>
        <p:spPr>
          <a:xfrm>
            <a:off x="7877175" y="3852545"/>
            <a:ext cx="4065905" cy="3013075"/>
          </a:xfrm>
          <a:prstGeom prst="rect">
            <a:avLst/>
          </a:prstGeom>
        </p:spPr>
      </p:pic>
      <p:pic>
        <p:nvPicPr>
          <p:cNvPr id="8" name="Picture 7" descr="де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75" y="2352040"/>
            <a:ext cx="3286125" cy="4382770"/>
          </a:xfrm>
          <a:prstGeom prst="rect">
            <a:avLst/>
          </a:prstGeom>
        </p:spPr>
      </p:pic>
      <p:pic>
        <p:nvPicPr>
          <p:cNvPr id="9" name="Picture 8" descr="де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265" y="-10795"/>
            <a:ext cx="270637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1430"/>
            <a:ext cx="11927840" cy="1527175"/>
          </a:xfrm>
        </p:spPr>
        <p:txBody>
          <a:bodyPr/>
          <a:p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4 ЭТАП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Знакомство с окружающим миром: «Заочное путешествие по истории с. Георгиевка»</a:t>
            </a:r>
            <a:endParaRPr lang="en-US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Content Placeholder 4" descr="м1"/>
          <p:cNvPicPr>
            <a:picLocks noChangeAspect="1"/>
          </p:cNvPicPr>
          <p:nvPr>
            <p:ph sz="half" idx="1"/>
          </p:nvPr>
        </p:nvPicPr>
        <p:blipFill>
          <a:blip r:embed="rId1"/>
          <a:srcRect l="15915" b="16910"/>
          <a:stretch>
            <a:fillRect/>
          </a:stretch>
        </p:blipFill>
        <p:spPr>
          <a:xfrm>
            <a:off x="311150" y="2233295"/>
            <a:ext cx="3435350" cy="4526280"/>
          </a:xfrm>
          <a:prstGeom prst="rect">
            <a:avLst/>
          </a:prstGeom>
        </p:spPr>
      </p:pic>
      <p:pic>
        <p:nvPicPr>
          <p:cNvPr id="7" name="Content Placeholder 6" descr="м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9085" y="1806575"/>
            <a:ext cx="3714750" cy="4953000"/>
          </a:xfrm>
          <a:prstGeom prst="rect">
            <a:avLst/>
          </a:prstGeom>
        </p:spPr>
      </p:pic>
      <p:pic>
        <p:nvPicPr>
          <p:cNvPr id="8" name="Picture 7" descr="м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75" y="1539240"/>
            <a:ext cx="3914775" cy="5220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" y="67310"/>
            <a:ext cx="11529695" cy="1943100"/>
          </a:xfrm>
        </p:spPr>
        <p:txBody>
          <a:bodyPr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рисование </a:t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«МОЯ ГЕОРГИЕВКА»</a:t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/>
          </a:p>
        </p:txBody>
      </p:sp>
      <p:pic>
        <p:nvPicPr>
          <p:cNvPr id="5" name="Content Placeholder 4" descr="м1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89810" y="1161415"/>
            <a:ext cx="4189095" cy="5585460"/>
          </a:xfrm>
          <a:prstGeom prst="rect">
            <a:avLst/>
          </a:prstGeom>
        </p:spPr>
      </p:pic>
      <p:pic>
        <p:nvPicPr>
          <p:cNvPr id="7" name="Content Placeholder 6" descr="м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350" y="67310"/>
            <a:ext cx="5008880" cy="66795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0530" y="190500"/>
            <a:ext cx="11790680" cy="1223645"/>
          </a:xfrm>
        </p:spPr>
        <p:txBody>
          <a:bodyPr/>
          <a:p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5 ЭТАП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Викторина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 «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Узнай свой дом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»</a:t>
            </a: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/>
          </a:p>
        </p:txBody>
      </p:sp>
      <p:pic>
        <p:nvPicPr>
          <p:cNvPr id="8" name="Content Placeholder 7" descr="в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002905" y="1216660"/>
            <a:ext cx="4217670" cy="5623560"/>
          </a:xfrm>
          <a:prstGeom prst="rect">
            <a:avLst/>
          </a:prstGeom>
        </p:spPr>
      </p:pic>
      <p:pic>
        <p:nvPicPr>
          <p:cNvPr id="11" name="Content Placeholder 10" descr="в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22065" y="1216025"/>
            <a:ext cx="4217670" cy="5624195"/>
          </a:xfrm>
          <a:prstGeom prst="rect">
            <a:avLst/>
          </a:prstGeom>
        </p:spPr>
      </p:pic>
      <p:pic>
        <p:nvPicPr>
          <p:cNvPr id="14" name="Picture 13" descr="в1"/>
          <p:cNvPicPr>
            <a:picLocks noChangeAspect="1"/>
          </p:cNvPicPr>
          <p:nvPr/>
        </p:nvPicPr>
        <p:blipFill>
          <a:blip r:embed="rId3"/>
          <a:srcRect l="4528" r="19368" b="36159"/>
          <a:stretch>
            <a:fillRect/>
          </a:stretch>
        </p:blipFill>
        <p:spPr>
          <a:xfrm>
            <a:off x="-22225" y="1216025"/>
            <a:ext cx="3810000" cy="4261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ПОДВЕДЕНИЕ ИТОГОВ</a:t>
            </a:r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95" y="1174750"/>
            <a:ext cx="5135880" cy="4953000"/>
          </a:xfrm>
        </p:spPr>
        <p:txBody>
          <a:bodyPr/>
          <a:p>
            <a:r>
              <a:rPr 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Воспитание маленького патриота начинается с самого близкого для него – семьи, родного дома, детского сада, своей улицы и родного села.</a:t>
            </a:r>
            <a:endParaRPr 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1174750"/>
            <a:ext cx="6169660" cy="5530850"/>
          </a:xfrm>
        </p:spPr>
        <p:txBody>
          <a:bodyPr/>
          <a:p>
            <a:r>
              <a:rPr 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Если в детстве ребенок испытал чувство жалости к другому человеку, радость от хорошего поступка, гордость за своих родителей, то он приобрел эмоциональный опыт, который поможет ему в дальнейшей жизни справиться со многими ситуациями.</a:t>
            </a:r>
            <a:endParaRPr 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985645"/>
          </a:xfrm>
        </p:spPr>
        <p:txBody>
          <a:bodyPr/>
          <a:p>
            <a:r>
              <a:rPr lang="ru-RU" altLang="en-US" sz="600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</a:t>
            </a:r>
            <a:endParaRPr lang="ru-RU" altLang="en-US" sz="600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Content Placeholder 11" descr="ф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31990" y="20320"/>
            <a:ext cx="5095240" cy="6793865"/>
          </a:xfrm>
          <a:prstGeom prst="rect">
            <a:avLst/>
          </a:prstGeom>
        </p:spPr>
      </p:pic>
      <p:sp>
        <p:nvSpPr>
          <p:cNvPr id="14" name="Content Placeholder 13"/>
          <p:cNvSpPr/>
          <p:nvPr>
            <p:ph sz="half" idx="1"/>
          </p:nvPr>
        </p:nvSpPr>
        <p:spPr>
          <a:xfrm>
            <a:off x="609600" y="1917065"/>
            <a:ext cx="6421755" cy="4210685"/>
          </a:xfrm>
        </p:spPr>
        <p:txBody>
          <a:bodyPr/>
          <a:p>
            <a:pPr marL="0" indent="0">
              <a:buNone/>
            </a:pPr>
            <a:r>
              <a:rPr lang="ru-RU" altLang="en-US" sz="600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</a:t>
            </a:r>
            <a:endParaRPr lang="ru-RU" altLang="en-US" sz="600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altLang="en-US" sz="600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ВНИМАНИЕ !</a:t>
            </a:r>
            <a:endParaRPr lang="ru-RU" altLang="en-US" sz="600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345" y="351790"/>
            <a:ext cx="2192020" cy="993775"/>
          </a:xfrm>
        </p:spPr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" y="1652905"/>
            <a:ext cx="4426585" cy="307848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ru-RU" altLang="en-US"/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ВРЕМЯ ПРОВЕДЕНИЯ - 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ОКТЯБРЬ 2020 год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9345" y="260985"/>
            <a:ext cx="2191385" cy="119126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проект</a:t>
            </a:r>
            <a:endParaRPr kumimoji="0" lang="ru-RU" altLang="zh-CN" sz="36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7640" y="139065"/>
            <a:ext cx="4206240" cy="64706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творческий</a:t>
            </a:r>
            <a:endParaRPr kumimoji="0" lang="ru-RU" altLang="zh-CN" sz="36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3325" y="948055"/>
            <a:ext cx="4631055" cy="70548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исследовательский</a:t>
            </a:r>
            <a:endParaRPr kumimoji="0" lang="ru-RU" altLang="zh-CN" sz="36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735" y="109220"/>
            <a:ext cx="3882390" cy="6769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краткосрочный</a:t>
            </a:r>
            <a:endParaRPr kumimoji="0" lang="ru-RU" altLang="zh-CN" sz="36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890" y="991870"/>
            <a:ext cx="3897630" cy="64706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групповой</a:t>
            </a:r>
            <a:endParaRPr kumimoji="0" lang="ru-RU" altLang="zh-CN" sz="36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088505" y="492125"/>
            <a:ext cx="706120" cy="7556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132955" y="1227455"/>
            <a:ext cx="647065" cy="7556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250055" y="521335"/>
            <a:ext cx="603250" cy="75565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132580" y="1256665"/>
            <a:ext cx="735330" cy="88265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302125" y="3230245"/>
            <a:ext cx="3397885" cy="2120900"/>
          </a:xfrm>
          <a:prstGeom prst="triangle">
            <a:avLst>
              <a:gd name="adj" fmla="val 50465"/>
            </a:avLst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участники</a:t>
            </a:r>
            <a:endParaRPr kumimoji="0" lang="ru-RU" altLang="zh-CN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проекта</a:t>
            </a:r>
            <a:endParaRPr kumimoji="0" lang="ru-RU" altLang="zh-CN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7353935" y="4730750"/>
            <a:ext cx="2971165" cy="911860"/>
          </a:xfrm>
          <a:prstGeom prst="round1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воспитатели</a:t>
            </a:r>
            <a:endParaRPr kumimoji="0" lang="ru-RU" altLang="zh-CN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1778635" y="4730750"/>
            <a:ext cx="2839720" cy="882015"/>
          </a:xfrm>
          <a:prstGeom prst="round1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родители</a:t>
            </a:r>
            <a:endParaRPr kumimoji="0" lang="ru-RU" altLang="zh-CN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478020" y="2776855"/>
            <a:ext cx="3074670" cy="894080"/>
          </a:xfrm>
          <a:prstGeom prst="round1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1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дети</a:t>
            </a:r>
            <a:endParaRPr kumimoji="0" lang="ru-RU" altLang="zh-CN" sz="3200" b="1" i="0" u="none" strike="noStrike" cap="none" normalizeH="0" baseline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Актуальность темы: 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Патриотизм у каждого ребенка формируется индивидуально, он связан с духовным миром человека. И задача педагога сделать так, чтобы эти переживания были яркими, незабываемыми. Поэтому воспитывать патриотизм необходимо с раннего детства. Одним из ведущих факторов формирования исторического и патриотического сознания детей является их ознакомление с историей родного </a:t>
            </a:r>
            <a:r>
              <a:rPr lang="ru-RU" altLang="en-US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села</a:t>
            </a:r>
            <a:r>
              <a:rPr lang="en-US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района, края.</a:t>
            </a:r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190500"/>
            <a:ext cx="11045825" cy="582930"/>
          </a:xfrm>
        </p:spPr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Цель проекта: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772795"/>
            <a:ext cx="11325225" cy="5810250"/>
          </a:xfrm>
        </p:spPr>
        <p:txBody>
          <a:bodyPr/>
          <a:p>
            <a:r>
              <a:rPr lang="en-US" sz="28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у детей нравственно – патриотических чувств. Воспитывать у дошкольников любовь к малой Родине – своему селу.</a:t>
            </a:r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/>
              <a:t>   </a:t>
            </a:r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Задачи проекта: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8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 Воспитывать любовь к родному селу.</a:t>
            </a:r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2.Знакомство детей с историей освоения Хабаровского края.</a:t>
            </a:r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3.Знакомство детей с традициями с. Георгиевка, с народным творчеством.</a:t>
            </a:r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Учить детей принимать участие в обсуждении проблем поселка.</a:t>
            </a:r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" y="10160"/>
            <a:ext cx="11563985" cy="172466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СМОЛЯКОВ Степан Авксентьевич</a:t>
            </a:r>
            <a:br>
              <a:rPr lang="en-US" altLang="zh-CN" sz="32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altLang="en-US" sz="32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1916-1968</a:t>
            </a:r>
            <a:endParaRPr lang="ru-RU" altLang="en-US" sz="3200" b="1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l="7900" t="21593" r="35390" b="21853"/>
          <a:stretch>
            <a:fillRect/>
          </a:stretch>
        </p:blipFill>
        <p:spPr>
          <a:xfrm>
            <a:off x="214630" y="1735455"/>
            <a:ext cx="7123430" cy="48691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3155" y="1014730"/>
            <a:ext cx="4329430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" y="27305"/>
            <a:ext cx="9688830" cy="2970530"/>
          </a:xfrm>
        </p:spPr>
        <p:txBody>
          <a:bodyPr/>
          <a:p>
            <a:r>
              <a:rPr lang="en-US"/>
              <a:t> 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ЭТАП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Знакомство с символ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икой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России, </a:t>
            </a: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Хабаровского края, </a:t>
            </a: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района имени Лазо.</a:t>
            </a:r>
            <a:endParaRPr lang="en-US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4020" y="2997835"/>
            <a:ext cx="5146040" cy="289496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8250" y="3616325"/>
            <a:ext cx="5655945" cy="318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32890"/>
            <a:ext cx="4803140" cy="2702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55" y="3810"/>
            <a:ext cx="11434445" cy="1458595"/>
          </a:xfrm>
        </p:spPr>
        <p:txBody>
          <a:bodyPr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творческая деятельность</a:t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«ФЛАГ Хабаровского края»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" y="1280795"/>
            <a:ext cx="5467350" cy="484695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ru-R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использование нетрадиционной техники</a:t>
            </a:r>
            <a:endParaRPr lang="ru-R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рисование на манной крупе</a:t>
            </a:r>
            <a:endParaRPr lang="ru-R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Content Placeholder 4" descr="ф3"/>
          <p:cNvPicPr>
            <a:picLocks noChangeAspect="1"/>
          </p:cNvPicPr>
          <p:nvPr>
            <p:ph sz="half" idx="2"/>
          </p:nvPr>
        </p:nvPicPr>
        <p:blipFill>
          <a:blip r:embed="rId1"/>
          <a:srcRect t="22097" b="-839"/>
          <a:stretch>
            <a:fillRect/>
          </a:stretch>
        </p:blipFill>
        <p:spPr>
          <a:xfrm>
            <a:off x="418465" y="3429635"/>
            <a:ext cx="3484245" cy="3439795"/>
          </a:xfrm>
          <a:prstGeom prst="rect">
            <a:avLst/>
          </a:prstGeom>
        </p:spPr>
      </p:pic>
      <p:pic>
        <p:nvPicPr>
          <p:cNvPr id="6" name="Picture 5" descr="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05" y="4445"/>
            <a:ext cx="4282440" cy="5711190"/>
          </a:xfrm>
          <a:prstGeom prst="rect">
            <a:avLst/>
          </a:prstGeom>
        </p:spPr>
      </p:pic>
      <p:pic>
        <p:nvPicPr>
          <p:cNvPr id="8" name="Picture 7" descr="ф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90" y="2667635"/>
            <a:ext cx="315087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ВЫСТАВКА  РАБОТ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Content Placeholder 4" descr="ф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11720" y="1242695"/>
            <a:ext cx="4170680" cy="5561330"/>
          </a:xfrm>
          <a:prstGeom prst="rect">
            <a:avLst/>
          </a:prstGeom>
        </p:spPr>
      </p:pic>
      <p:pic>
        <p:nvPicPr>
          <p:cNvPr id="8" name="Content Placeholder 7" descr="фл"/>
          <p:cNvPicPr>
            <a:picLocks noChangeAspect="1"/>
          </p:cNvPicPr>
          <p:nvPr>
            <p:ph sz="half" idx="1"/>
          </p:nvPr>
        </p:nvPicPr>
        <p:blipFill>
          <a:blip r:embed="rId2"/>
          <a:srcRect b="20807"/>
          <a:stretch>
            <a:fillRect/>
          </a:stretch>
        </p:blipFill>
        <p:spPr>
          <a:xfrm>
            <a:off x="609600" y="906145"/>
            <a:ext cx="5585460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" y="-6350"/>
            <a:ext cx="12188190" cy="3496945"/>
          </a:xfrm>
        </p:spPr>
        <p:txBody>
          <a:bodyPr/>
          <a:p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2 ЭТАП   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Экскурсия в парк 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 :</a:t>
            </a: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Обелиску воинам-односельчнам, погибшим в ВОВ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;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Памятнику землякам, замученным белогвардейцами в гражданскую войну</a:t>
            </a: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;</a:t>
            </a:r>
            <a:b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en-US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Памятнику жертвам политических репрессий.</a:t>
            </a:r>
            <a:endParaRPr lang="en-US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Content Placeholder 4" descr="э1"/>
          <p:cNvPicPr>
            <a:picLocks noChangeAspect="1"/>
          </p:cNvPicPr>
          <p:nvPr>
            <p:ph sz="half" idx="1"/>
          </p:nvPr>
        </p:nvPicPr>
        <p:blipFill>
          <a:blip r:embed="rId1"/>
          <a:srcRect t="20885" b="35808"/>
          <a:stretch>
            <a:fillRect/>
          </a:stretch>
        </p:blipFill>
        <p:spPr>
          <a:xfrm>
            <a:off x="18415" y="3998595"/>
            <a:ext cx="4687570" cy="2769235"/>
          </a:xfrm>
          <a:prstGeom prst="rect">
            <a:avLst/>
          </a:prstGeom>
        </p:spPr>
      </p:pic>
      <p:pic>
        <p:nvPicPr>
          <p:cNvPr id="7" name="Content Placeholder 6" descr="э2"/>
          <p:cNvPicPr>
            <a:picLocks noChangeAspect="1"/>
          </p:cNvPicPr>
          <p:nvPr>
            <p:ph sz="half" idx="2"/>
          </p:nvPr>
        </p:nvPicPr>
        <p:blipFill>
          <a:blip r:embed="rId2"/>
          <a:srcRect b="31167"/>
          <a:stretch>
            <a:fillRect/>
          </a:stretch>
        </p:blipFill>
        <p:spPr>
          <a:xfrm>
            <a:off x="4574540" y="3358515"/>
            <a:ext cx="3714750" cy="3409315"/>
          </a:xfrm>
          <a:prstGeom prst="rect">
            <a:avLst/>
          </a:prstGeom>
        </p:spPr>
      </p:pic>
      <p:pic>
        <p:nvPicPr>
          <p:cNvPr id="8" name="Picture 7" descr="э3"/>
          <p:cNvPicPr>
            <a:picLocks noChangeAspect="1"/>
          </p:cNvPicPr>
          <p:nvPr/>
        </p:nvPicPr>
        <p:blipFill>
          <a:blip r:embed="rId3"/>
          <a:srcRect t="25733" b="20625"/>
          <a:stretch>
            <a:fillRect/>
          </a:stretch>
        </p:blipFill>
        <p:spPr>
          <a:xfrm>
            <a:off x="8068310" y="3998595"/>
            <a:ext cx="4037330" cy="290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2216</Words>
  <Application>WPS Presentation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DamageLog</vt:lpstr>
      <vt:lpstr>Blue Waves</vt:lpstr>
      <vt:lpstr>ПРОЕКТ  по нравственно-патриотическому воспитанию детей в старшей группе «Село, в котором я живу»</vt:lpstr>
      <vt:lpstr>PowerPoint 演示文稿</vt:lpstr>
      <vt:lpstr>Актуальность темы: </vt:lpstr>
      <vt:lpstr>Цель проекта:</vt:lpstr>
      <vt:lpstr>СМОЛЯКОВ Степан Авксентьевич 1916-1968</vt:lpstr>
      <vt:lpstr> 1 ЭТАП Знакомство с символикой России,  Хабаровского края,  района имени Лазо.</vt:lpstr>
      <vt:lpstr>творческая деятельность  «ФЛАГ Хабаровского края»</vt:lpstr>
      <vt:lpstr>ВЫСТАВКА  РАБОТ</vt:lpstr>
      <vt:lpstr>  2 ЭТАП    Экскурсия в парк к : - Обелиску воинам-односельчнам, погибшим в ВОВ;  - Памятнику землякам, замученным белогвардейцами в гражданскую войну; - Памятнику жертвам политических репрессий.</vt:lpstr>
      <vt:lpstr>  3 ЭТАП Проведение музыкального мероприятия, посвещенного Дню Единства России</vt:lpstr>
      <vt:lpstr>  4 ЭТАП Знакомство с окружающим миром: «Заочное путешествие по истории с. Георгиевка»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нравственно-патриотическому воспитанию детей в старшей группе «Село, в котором я живу»</dc:title>
  <dc:creator/>
  <cp:lastModifiedBy>ДНС</cp:lastModifiedBy>
  <cp:revision>6</cp:revision>
  <dcterms:created xsi:type="dcterms:W3CDTF">2020-11-06T14:02:00Z</dcterms:created>
  <dcterms:modified xsi:type="dcterms:W3CDTF">2020-11-13T14:46:24Z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