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6" r:id="rId3"/>
    <p:sldId id="257" r:id="rId4"/>
    <p:sldId id="267" r:id="rId5"/>
    <p:sldId id="268" r:id="rId6"/>
    <p:sldId id="269" r:id="rId7"/>
    <p:sldId id="270" r:id="rId8"/>
    <p:sldId id="262" r:id="rId9"/>
    <p:sldId id="272" r:id="rId10"/>
    <p:sldId id="271" r:id="rId11"/>
    <p:sldId id="259" r:id="rId12"/>
    <p:sldId id="263" r:id="rId13"/>
    <p:sldId id="260" r:id="rId14"/>
    <p:sldId id="275" r:id="rId15"/>
    <p:sldId id="274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49" d="100"/>
          <a:sy n="49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4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1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0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4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28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B604-2119-4930-B3E2-40B8124A671C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EB85-0942-4DC4-8A9B-EE5B76ED7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zo@pisem.ne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ntiloh.info/mediafiles/zemlia_na_Dalnem_Vostoke-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oneymakerfactory.ru/spravochnik/lp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436" y="252919"/>
            <a:ext cx="101049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РОДИТЕЛЬСКОЕ СОБРАНИЕ </a:t>
            </a:r>
          </a:p>
          <a:p>
            <a:pPr algn="ctr"/>
            <a:r>
              <a:rPr lang="ru-RU" sz="3200" b="1" dirty="0" smtClean="0"/>
              <a:t>В СРЕДНЕЙ ГРУППЕ МБДОУ Д/С №25 </a:t>
            </a:r>
            <a:r>
              <a:rPr lang="ru-RU" sz="3200" b="1" dirty="0" err="1" smtClean="0"/>
              <a:t>р.п</a:t>
            </a:r>
            <a:r>
              <a:rPr lang="ru-RU" sz="3200" b="1" dirty="0" smtClean="0"/>
              <a:t>. ПЕРЕЯСЛАВКА</a:t>
            </a:r>
          </a:p>
          <a:p>
            <a:pPr algn="ctr"/>
            <a:r>
              <a:rPr lang="ru-RU" sz="3200" b="1" dirty="0" smtClean="0"/>
              <a:t>ТЕМА: ПОЛУЧАЕМ ДАЛЬНЕВОСТОЧНЫЙ </a:t>
            </a:r>
            <a:r>
              <a:rPr lang="ru-RU" sz="3200" b="1" dirty="0" smtClean="0"/>
              <a:t>ГЕКТАР</a:t>
            </a:r>
          </a:p>
          <a:p>
            <a:pPr algn="ctr"/>
            <a:r>
              <a:rPr lang="ru-RU" sz="3200" b="1" dirty="0" smtClean="0"/>
              <a:t>Подготовила воспитатель: </a:t>
            </a:r>
            <a:r>
              <a:rPr lang="ru-RU" sz="3200" b="1" dirty="0" err="1" smtClean="0"/>
              <a:t>Агаркова</a:t>
            </a:r>
            <a:r>
              <a:rPr lang="ru-RU" sz="3200" b="1" smtClean="0"/>
              <a:t> Р.Н.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00" y="2517272"/>
            <a:ext cx="523082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 3. Пилотные районы на карте ДФ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81" y="933854"/>
            <a:ext cx="8949446" cy="59241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36473" y="308426"/>
            <a:ext cx="6001130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Пилотные районы на карте ДФО</a:t>
            </a:r>
            <a:endParaRPr lang="ru-RU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562" y="365125"/>
            <a:ext cx="10945238" cy="1325563"/>
          </a:xfrm>
        </p:spPr>
        <p:txBody>
          <a:bodyPr>
            <a:normAutofit fontScale="90000"/>
          </a:bodyPr>
          <a:lstStyle/>
          <a:p>
            <a:pPr indent="-6350" algn="ctr">
              <a:spcAft>
                <a:spcPts val="1980"/>
              </a:spcAft>
            </a:pPr>
            <a:r>
              <a:rPr lang="ru-RU" b="1" dirty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того, чтобы стать обладателем «дальневосточного гектара», Вам необходимо: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635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DBA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endParaRPr lang="ru-RU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15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Авторизоваться в Федеральной информационной системе 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1290"/>
              </a:spcAft>
            </a:pP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Надальнийвосток.РФ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(ФИС «На Дальний Восток») через Единый портал государственных услуг (ЕСИА) https:// www.gosuslugi.ru/ с помощью подтверждённой учетной записи. В случае отсутствия регистрации на ЕСИА - зарегистрироваться, а затем авторизоваться в на сайте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Надальнийвосток.РФ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Для авторизации Вам потребуются СНИЛС, либо номер телефона, либо ключ электронно-цифровой подписи.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5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8706" y="579605"/>
            <a:ext cx="9781267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3DBA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ru-RU" sz="28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15"/>
              </a:spcAft>
            </a:pPr>
            <a:r>
              <a:rPr lang="ru-RU" sz="2800" b="1" dirty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 авторизации Вы можете с помощью раздела «Карта» сформировать участок. Земли, выделенные серым, не предоставляются в пользование в соответствии с ФЗ № 119-ФЗ от 01.05.2016.</a:t>
            </a:r>
            <a:endParaRPr lang="ru-RU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11933"/>
          <p:cNvGrpSpPr/>
          <p:nvPr/>
        </p:nvGrpSpPr>
        <p:grpSpPr>
          <a:xfrm>
            <a:off x="603114" y="3766224"/>
            <a:ext cx="11219235" cy="2109283"/>
            <a:chOff x="0" y="0"/>
            <a:chExt cx="3212422" cy="609851"/>
          </a:xfrm>
        </p:grpSpPr>
        <p:sp>
          <p:nvSpPr>
            <p:cNvPr id="5" name="Shape 572"/>
            <p:cNvSpPr/>
            <p:nvPr/>
          </p:nvSpPr>
          <p:spPr>
            <a:xfrm>
              <a:off x="570" y="139885"/>
              <a:ext cx="667829" cy="408851"/>
            </a:xfrm>
            <a:custGeom>
              <a:avLst/>
              <a:gdLst/>
              <a:ahLst/>
              <a:cxnLst/>
              <a:rect l="0" t="0" r="0" b="0"/>
              <a:pathLst>
                <a:path w="667829" h="408851">
                  <a:moveTo>
                    <a:pt x="35293" y="0"/>
                  </a:moveTo>
                  <a:lnTo>
                    <a:pt x="632549" y="0"/>
                  </a:lnTo>
                  <a:cubicBezTo>
                    <a:pt x="651942" y="0"/>
                    <a:pt x="667829" y="15443"/>
                    <a:pt x="667829" y="34315"/>
                  </a:cubicBezTo>
                  <a:lnTo>
                    <a:pt x="667829" y="374523"/>
                  </a:lnTo>
                  <a:cubicBezTo>
                    <a:pt x="667829" y="393395"/>
                    <a:pt x="651942" y="408851"/>
                    <a:pt x="632549" y="408851"/>
                  </a:cubicBezTo>
                  <a:lnTo>
                    <a:pt x="35293" y="408851"/>
                  </a:lnTo>
                  <a:cubicBezTo>
                    <a:pt x="15888" y="408851"/>
                    <a:pt x="0" y="393395"/>
                    <a:pt x="0" y="374523"/>
                  </a:cubicBezTo>
                  <a:lnTo>
                    <a:pt x="0" y="34315"/>
                  </a:lnTo>
                  <a:cubicBezTo>
                    <a:pt x="0" y="15443"/>
                    <a:pt x="15888" y="0"/>
                    <a:pt x="35293" y="0"/>
                  </a:cubicBezTo>
                  <a:close/>
                </a:path>
              </a:pathLst>
            </a:custGeom>
            <a:solidFill>
              <a:srgbClr val="F2F2F2"/>
            </a:solidFill>
            <a:ln w="0" cap="rnd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Shape 573"/>
            <p:cNvSpPr/>
            <p:nvPr/>
          </p:nvSpPr>
          <p:spPr>
            <a:xfrm>
              <a:off x="0" y="139476"/>
              <a:ext cx="668972" cy="409664"/>
            </a:xfrm>
            <a:custGeom>
              <a:avLst/>
              <a:gdLst/>
              <a:ahLst/>
              <a:cxnLst/>
              <a:rect l="0" t="0" r="0" b="0"/>
              <a:pathLst>
                <a:path w="668972" h="409664">
                  <a:moveTo>
                    <a:pt x="668972" y="375272"/>
                  </a:moveTo>
                  <a:cubicBezTo>
                    <a:pt x="668972" y="394183"/>
                    <a:pt x="653059" y="409664"/>
                    <a:pt x="633628" y="409664"/>
                  </a:cubicBezTo>
                  <a:lnTo>
                    <a:pt x="35357" y="409664"/>
                  </a:lnTo>
                  <a:cubicBezTo>
                    <a:pt x="15913" y="409664"/>
                    <a:pt x="0" y="394183"/>
                    <a:pt x="0" y="375272"/>
                  </a:cubicBezTo>
                  <a:lnTo>
                    <a:pt x="0" y="34392"/>
                  </a:lnTo>
                  <a:cubicBezTo>
                    <a:pt x="0" y="15469"/>
                    <a:pt x="15913" y="0"/>
                    <a:pt x="35357" y="0"/>
                  </a:cubicBezTo>
                  <a:lnTo>
                    <a:pt x="633628" y="0"/>
                  </a:lnTo>
                  <a:cubicBezTo>
                    <a:pt x="653059" y="0"/>
                    <a:pt x="668972" y="15469"/>
                    <a:pt x="668972" y="34392"/>
                  </a:cubicBezTo>
                  <a:lnTo>
                    <a:pt x="668972" y="375272"/>
                  </a:lnTo>
                  <a:close/>
                </a:path>
              </a:pathLst>
            </a:custGeom>
            <a:noFill/>
            <a:ln w="10617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574"/>
            <p:cNvSpPr/>
            <p:nvPr/>
          </p:nvSpPr>
          <p:spPr>
            <a:xfrm>
              <a:off x="49188" y="187361"/>
              <a:ext cx="570611" cy="313880"/>
            </a:xfrm>
            <a:custGeom>
              <a:avLst/>
              <a:gdLst/>
              <a:ahLst/>
              <a:cxnLst/>
              <a:rect l="0" t="0" r="0" b="0"/>
              <a:pathLst>
                <a:path w="570611" h="313880">
                  <a:moveTo>
                    <a:pt x="0" y="313880"/>
                  </a:moveTo>
                  <a:lnTo>
                    <a:pt x="570611" y="313880"/>
                  </a:lnTo>
                  <a:lnTo>
                    <a:pt x="57061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92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575"/>
            <p:cNvSpPr/>
            <p:nvPr/>
          </p:nvSpPr>
          <p:spPr>
            <a:xfrm>
              <a:off x="49474" y="259887"/>
              <a:ext cx="570040" cy="0"/>
            </a:xfrm>
            <a:custGeom>
              <a:avLst/>
              <a:gdLst/>
              <a:ahLst/>
              <a:cxnLst/>
              <a:rect l="0" t="0" r="0" b="0"/>
              <a:pathLst>
                <a:path w="570040">
                  <a:moveTo>
                    <a:pt x="0" y="0"/>
                  </a:moveTo>
                  <a:lnTo>
                    <a:pt x="570040" y="0"/>
                  </a:lnTo>
                </a:path>
              </a:pathLst>
            </a:custGeom>
            <a:noFill/>
            <a:ln w="10617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576"/>
            <p:cNvSpPr/>
            <p:nvPr/>
          </p:nvSpPr>
          <p:spPr>
            <a:xfrm>
              <a:off x="99042" y="211627"/>
              <a:ext cx="24778" cy="24117"/>
            </a:xfrm>
            <a:custGeom>
              <a:avLst/>
              <a:gdLst/>
              <a:ahLst/>
              <a:cxnLst/>
              <a:rect l="0" t="0" r="0" b="0"/>
              <a:pathLst>
                <a:path w="24778" h="24117">
                  <a:moveTo>
                    <a:pt x="24778" y="12065"/>
                  </a:moveTo>
                  <a:cubicBezTo>
                    <a:pt x="24778" y="18720"/>
                    <a:pt x="19228" y="24117"/>
                    <a:pt x="12395" y="24117"/>
                  </a:cubicBezTo>
                  <a:cubicBezTo>
                    <a:pt x="5562" y="24117"/>
                    <a:pt x="0" y="18720"/>
                    <a:pt x="0" y="12065"/>
                  </a:cubicBezTo>
                  <a:cubicBezTo>
                    <a:pt x="0" y="5385"/>
                    <a:pt x="5562" y="0"/>
                    <a:pt x="12395" y="0"/>
                  </a:cubicBezTo>
                  <a:cubicBezTo>
                    <a:pt x="19228" y="0"/>
                    <a:pt x="24778" y="5385"/>
                    <a:pt x="24778" y="12065"/>
                  </a:cubicBezTo>
                  <a:close/>
                </a:path>
              </a:pathLst>
            </a:custGeom>
            <a:noFill/>
            <a:ln w="10617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577"/>
            <p:cNvSpPr/>
            <p:nvPr/>
          </p:nvSpPr>
          <p:spPr>
            <a:xfrm>
              <a:off x="148610" y="211627"/>
              <a:ext cx="24790" cy="24117"/>
            </a:xfrm>
            <a:custGeom>
              <a:avLst/>
              <a:gdLst/>
              <a:ahLst/>
              <a:cxnLst/>
              <a:rect l="0" t="0" r="0" b="0"/>
              <a:pathLst>
                <a:path w="24790" h="24117">
                  <a:moveTo>
                    <a:pt x="24790" y="12065"/>
                  </a:moveTo>
                  <a:cubicBezTo>
                    <a:pt x="24790" y="18720"/>
                    <a:pt x="19241" y="24117"/>
                    <a:pt x="12395" y="24117"/>
                  </a:cubicBezTo>
                  <a:cubicBezTo>
                    <a:pt x="5550" y="24117"/>
                    <a:pt x="0" y="18720"/>
                    <a:pt x="0" y="12065"/>
                  </a:cubicBezTo>
                  <a:cubicBezTo>
                    <a:pt x="0" y="5385"/>
                    <a:pt x="5550" y="0"/>
                    <a:pt x="12395" y="0"/>
                  </a:cubicBezTo>
                  <a:cubicBezTo>
                    <a:pt x="19241" y="0"/>
                    <a:pt x="24790" y="5385"/>
                    <a:pt x="24790" y="12065"/>
                  </a:cubicBezTo>
                  <a:close/>
                </a:path>
              </a:pathLst>
            </a:custGeom>
            <a:noFill/>
            <a:ln w="10617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578"/>
            <p:cNvSpPr/>
            <p:nvPr/>
          </p:nvSpPr>
          <p:spPr>
            <a:xfrm>
              <a:off x="198178" y="211627"/>
              <a:ext cx="24778" cy="24117"/>
            </a:xfrm>
            <a:custGeom>
              <a:avLst/>
              <a:gdLst/>
              <a:ahLst/>
              <a:cxnLst/>
              <a:rect l="0" t="0" r="0" b="0"/>
              <a:pathLst>
                <a:path w="24778" h="24117">
                  <a:moveTo>
                    <a:pt x="24778" y="12065"/>
                  </a:moveTo>
                  <a:cubicBezTo>
                    <a:pt x="24778" y="18720"/>
                    <a:pt x="19228" y="24117"/>
                    <a:pt x="12408" y="24117"/>
                  </a:cubicBezTo>
                  <a:cubicBezTo>
                    <a:pt x="5563" y="24117"/>
                    <a:pt x="0" y="18720"/>
                    <a:pt x="0" y="12065"/>
                  </a:cubicBezTo>
                  <a:cubicBezTo>
                    <a:pt x="0" y="5385"/>
                    <a:pt x="5563" y="0"/>
                    <a:pt x="12408" y="0"/>
                  </a:cubicBezTo>
                  <a:cubicBezTo>
                    <a:pt x="19228" y="0"/>
                    <a:pt x="24778" y="5385"/>
                    <a:pt x="24778" y="12065"/>
                  </a:cubicBezTo>
                  <a:close/>
                </a:path>
              </a:pathLst>
            </a:custGeom>
            <a:noFill/>
            <a:ln w="10617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579"/>
            <p:cNvSpPr/>
            <p:nvPr/>
          </p:nvSpPr>
          <p:spPr>
            <a:xfrm>
              <a:off x="99042" y="356407"/>
              <a:ext cx="470890" cy="96533"/>
            </a:xfrm>
            <a:custGeom>
              <a:avLst/>
              <a:gdLst/>
              <a:ahLst/>
              <a:cxnLst/>
              <a:rect l="0" t="0" r="0" b="0"/>
              <a:pathLst>
                <a:path w="470890" h="96533">
                  <a:moveTo>
                    <a:pt x="470890" y="96533"/>
                  </a:moveTo>
                  <a:lnTo>
                    <a:pt x="0" y="96533"/>
                  </a:lnTo>
                  <a:lnTo>
                    <a:pt x="0" y="0"/>
                  </a:lnTo>
                  <a:lnTo>
                    <a:pt x="470890" y="0"/>
                  </a:lnTo>
                  <a:close/>
                </a:path>
              </a:pathLst>
            </a:custGeom>
            <a:noFill/>
            <a:ln w="10617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581"/>
            <p:cNvSpPr/>
            <p:nvPr/>
          </p:nvSpPr>
          <p:spPr>
            <a:xfrm>
              <a:off x="98652" y="308234"/>
              <a:ext cx="199580" cy="0"/>
            </a:xfrm>
            <a:custGeom>
              <a:avLst/>
              <a:gdLst/>
              <a:ahLst/>
              <a:cxnLst/>
              <a:rect l="0" t="0" r="0" b="0"/>
              <a:pathLst>
                <a:path w="199580">
                  <a:moveTo>
                    <a:pt x="0" y="0"/>
                  </a:moveTo>
                  <a:lnTo>
                    <a:pt x="199580" y="0"/>
                  </a:lnTo>
                </a:path>
              </a:pathLst>
            </a:custGeom>
            <a:noFill/>
            <a:ln w="1592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hape 582"/>
            <p:cNvSpPr/>
            <p:nvPr/>
          </p:nvSpPr>
          <p:spPr>
            <a:xfrm>
              <a:off x="1371948" y="51775"/>
              <a:ext cx="568770" cy="553009"/>
            </a:xfrm>
            <a:custGeom>
              <a:avLst/>
              <a:gdLst/>
              <a:ahLst/>
              <a:cxnLst/>
              <a:rect l="0" t="0" r="0" b="0"/>
              <a:pathLst>
                <a:path w="568770" h="553009">
                  <a:moveTo>
                    <a:pt x="284366" y="0"/>
                  </a:moveTo>
                  <a:cubicBezTo>
                    <a:pt x="441439" y="0"/>
                    <a:pt x="568770" y="123799"/>
                    <a:pt x="568770" y="276517"/>
                  </a:cubicBezTo>
                  <a:cubicBezTo>
                    <a:pt x="568770" y="429235"/>
                    <a:pt x="441439" y="553009"/>
                    <a:pt x="284366" y="553009"/>
                  </a:cubicBezTo>
                  <a:cubicBezTo>
                    <a:pt x="127317" y="553009"/>
                    <a:pt x="0" y="429235"/>
                    <a:pt x="0" y="276517"/>
                  </a:cubicBezTo>
                  <a:cubicBezTo>
                    <a:pt x="0" y="123799"/>
                    <a:pt x="127317" y="0"/>
                    <a:pt x="284366" y="0"/>
                  </a:cubicBezTo>
                  <a:close/>
                </a:path>
              </a:pathLst>
            </a:custGeom>
            <a:solidFill>
              <a:srgbClr val="F2F2F2"/>
            </a:solidFill>
            <a:ln w="0" cap="rnd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hape 583"/>
            <p:cNvSpPr/>
            <p:nvPr/>
          </p:nvSpPr>
          <p:spPr>
            <a:xfrm>
              <a:off x="1371122" y="51178"/>
              <a:ext cx="570421" cy="554203"/>
            </a:xfrm>
            <a:custGeom>
              <a:avLst/>
              <a:gdLst/>
              <a:ahLst/>
              <a:cxnLst/>
              <a:rect l="0" t="0" r="0" b="0"/>
              <a:pathLst>
                <a:path w="570421" h="554203">
                  <a:moveTo>
                    <a:pt x="570421" y="277114"/>
                  </a:moveTo>
                  <a:cubicBezTo>
                    <a:pt x="570421" y="430162"/>
                    <a:pt x="442722" y="554203"/>
                    <a:pt x="285192" y="554203"/>
                  </a:cubicBezTo>
                  <a:cubicBezTo>
                    <a:pt x="127686" y="554203"/>
                    <a:pt x="0" y="430162"/>
                    <a:pt x="0" y="277114"/>
                  </a:cubicBezTo>
                  <a:cubicBezTo>
                    <a:pt x="0" y="124079"/>
                    <a:pt x="127686" y="0"/>
                    <a:pt x="285192" y="0"/>
                  </a:cubicBezTo>
                  <a:cubicBezTo>
                    <a:pt x="442722" y="0"/>
                    <a:pt x="570421" y="124079"/>
                    <a:pt x="570421" y="277114"/>
                  </a:cubicBezTo>
                  <a:close/>
                </a:path>
              </a:pathLst>
            </a:custGeom>
            <a:noFill/>
            <a:ln w="1531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584"/>
            <p:cNvSpPr/>
            <p:nvPr/>
          </p:nvSpPr>
          <p:spPr>
            <a:xfrm>
              <a:off x="1557604" y="68440"/>
              <a:ext cx="364718" cy="354406"/>
            </a:xfrm>
            <a:custGeom>
              <a:avLst/>
              <a:gdLst/>
              <a:ahLst/>
              <a:cxnLst/>
              <a:rect l="0" t="0" r="0" b="0"/>
              <a:pathLst>
                <a:path w="364718" h="354406">
                  <a:moveTo>
                    <a:pt x="0" y="0"/>
                  </a:moveTo>
                  <a:lnTo>
                    <a:pt x="364718" y="354406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585"/>
            <p:cNvSpPr/>
            <p:nvPr/>
          </p:nvSpPr>
          <p:spPr>
            <a:xfrm>
              <a:off x="1402143" y="202958"/>
              <a:ext cx="384492" cy="373659"/>
            </a:xfrm>
            <a:custGeom>
              <a:avLst/>
              <a:gdLst/>
              <a:ahLst/>
              <a:cxnLst/>
              <a:rect l="0" t="0" r="0" b="0"/>
              <a:pathLst>
                <a:path w="384492" h="373659">
                  <a:moveTo>
                    <a:pt x="0" y="0"/>
                  </a:moveTo>
                  <a:lnTo>
                    <a:pt x="384492" y="373659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586"/>
            <p:cNvSpPr/>
            <p:nvPr/>
          </p:nvSpPr>
          <p:spPr>
            <a:xfrm>
              <a:off x="1533741" y="213664"/>
              <a:ext cx="375260" cy="364693"/>
            </a:xfrm>
            <a:custGeom>
              <a:avLst/>
              <a:gdLst/>
              <a:ahLst/>
              <a:cxnLst/>
              <a:rect l="0" t="0" r="0" b="0"/>
              <a:pathLst>
                <a:path w="375260" h="364693">
                  <a:moveTo>
                    <a:pt x="0" y="364693"/>
                  </a:moveTo>
                  <a:lnTo>
                    <a:pt x="375260" y="0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587"/>
            <p:cNvSpPr/>
            <p:nvPr/>
          </p:nvSpPr>
          <p:spPr>
            <a:xfrm>
              <a:off x="1683029" y="84975"/>
              <a:ext cx="108407" cy="105334"/>
            </a:xfrm>
            <a:custGeom>
              <a:avLst/>
              <a:gdLst/>
              <a:ahLst/>
              <a:cxnLst/>
              <a:rect l="0" t="0" r="0" b="0"/>
              <a:pathLst>
                <a:path w="108407" h="105334">
                  <a:moveTo>
                    <a:pt x="0" y="105334"/>
                  </a:moveTo>
                  <a:lnTo>
                    <a:pt x="108407" y="0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588"/>
            <p:cNvSpPr/>
            <p:nvPr/>
          </p:nvSpPr>
          <p:spPr>
            <a:xfrm>
              <a:off x="1392339" y="315417"/>
              <a:ext cx="125514" cy="121958"/>
            </a:xfrm>
            <a:custGeom>
              <a:avLst/>
              <a:gdLst/>
              <a:ahLst/>
              <a:cxnLst/>
              <a:rect l="0" t="0" r="0" b="0"/>
              <a:pathLst>
                <a:path w="125514" h="121958">
                  <a:moveTo>
                    <a:pt x="125514" y="0"/>
                  </a:moveTo>
                  <a:lnTo>
                    <a:pt x="0" y="121958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589"/>
            <p:cNvSpPr/>
            <p:nvPr/>
          </p:nvSpPr>
          <p:spPr>
            <a:xfrm>
              <a:off x="1507665" y="592"/>
              <a:ext cx="136347" cy="236500"/>
            </a:xfrm>
            <a:custGeom>
              <a:avLst/>
              <a:gdLst/>
              <a:ahLst/>
              <a:cxnLst/>
              <a:rect l="0" t="0" r="0" b="0"/>
              <a:pathLst>
                <a:path w="136347" h="236500">
                  <a:moveTo>
                    <a:pt x="68174" y="0"/>
                  </a:moveTo>
                  <a:cubicBezTo>
                    <a:pt x="105829" y="0"/>
                    <a:pt x="136347" y="29680"/>
                    <a:pt x="136347" y="66294"/>
                  </a:cubicBezTo>
                  <a:cubicBezTo>
                    <a:pt x="136347" y="102921"/>
                    <a:pt x="68174" y="236500"/>
                    <a:pt x="68174" y="236500"/>
                  </a:cubicBezTo>
                  <a:cubicBezTo>
                    <a:pt x="68174" y="236500"/>
                    <a:pt x="0" y="102908"/>
                    <a:pt x="0" y="66294"/>
                  </a:cubicBezTo>
                  <a:cubicBezTo>
                    <a:pt x="0" y="29705"/>
                    <a:pt x="30531" y="0"/>
                    <a:pt x="68174" y="0"/>
                  </a:cubicBezTo>
                  <a:close/>
                </a:path>
              </a:pathLst>
            </a:custGeom>
            <a:solidFill>
              <a:srgbClr val="F2F2F2"/>
            </a:solidFill>
            <a:ln w="0" cap="rnd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590"/>
            <p:cNvSpPr/>
            <p:nvPr/>
          </p:nvSpPr>
          <p:spPr>
            <a:xfrm>
              <a:off x="1506839" y="0"/>
              <a:ext cx="137999" cy="238824"/>
            </a:xfrm>
            <a:custGeom>
              <a:avLst/>
              <a:gdLst/>
              <a:ahLst/>
              <a:cxnLst/>
              <a:rect l="0" t="0" r="0" b="0"/>
              <a:pathLst>
                <a:path w="137999" h="238824">
                  <a:moveTo>
                    <a:pt x="68999" y="0"/>
                  </a:moveTo>
                  <a:cubicBezTo>
                    <a:pt x="30899" y="0"/>
                    <a:pt x="0" y="29997"/>
                    <a:pt x="0" y="66942"/>
                  </a:cubicBezTo>
                  <a:cubicBezTo>
                    <a:pt x="0" y="103924"/>
                    <a:pt x="68999" y="238824"/>
                    <a:pt x="68999" y="238824"/>
                  </a:cubicBezTo>
                  <a:cubicBezTo>
                    <a:pt x="68999" y="238824"/>
                    <a:pt x="137999" y="103937"/>
                    <a:pt x="137999" y="66942"/>
                  </a:cubicBezTo>
                  <a:cubicBezTo>
                    <a:pt x="137999" y="29972"/>
                    <a:pt x="107112" y="0"/>
                    <a:pt x="68999" y="0"/>
                  </a:cubicBezTo>
                  <a:close/>
                </a:path>
              </a:pathLst>
            </a:custGeom>
            <a:noFill/>
            <a:ln w="1531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591"/>
            <p:cNvSpPr/>
            <p:nvPr/>
          </p:nvSpPr>
          <p:spPr>
            <a:xfrm>
              <a:off x="1545588" y="37476"/>
              <a:ext cx="60490" cy="58852"/>
            </a:xfrm>
            <a:custGeom>
              <a:avLst/>
              <a:gdLst/>
              <a:ahLst/>
              <a:cxnLst/>
              <a:rect l="0" t="0" r="0" b="0"/>
              <a:pathLst>
                <a:path w="60490" h="58852">
                  <a:moveTo>
                    <a:pt x="30251" y="0"/>
                  </a:moveTo>
                  <a:cubicBezTo>
                    <a:pt x="46965" y="0"/>
                    <a:pt x="60490" y="13170"/>
                    <a:pt x="60490" y="29426"/>
                  </a:cubicBezTo>
                  <a:cubicBezTo>
                    <a:pt x="60490" y="45669"/>
                    <a:pt x="46965" y="58852"/>
                    <a:pt x="30251" y="58852"/>
                  </a:cubicBezTo>
                  <a:cubicBezTo>
                    <a:pt x="13526" y="58852"/>
                    <a:pt x="0" y="45669"/>
                    <a:pt x="0" y="29426"/>
                  </a:cubicBezTo>
                  <a:cubicBezTo>
                    <a:pt x="0" y="13170"/>
                    <a:pt x="13526" y="0"/>
                    <a:pt x="30251" y="0"/>
                  </a:cubicBezTo>
                  <a:close/>
                </a:path>
              </a:pathLst>
            </a:custGeom>
            <a:solidFill>
              <a:srgbClr val="F2F2F2"/>
            </a:solidFill>
            <a:ln w="0" cap="rnd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592"/>
            <p:cNvSpPr/>
            <p:nvPr/>
          </p:nvSpPr>
          <p:spPr>
            <a:xfrm>
              <a:off x="1545290" y="37090"/>
              <a:ext cx="60642" cy="58941"/>
            </a:xfrm>
            <a:custGeom>
              <a:avLst/>
              <a:gdLst/>
              <a:ahLst/>
              <a:cxnLst/>
              <a:rect l="0" t="0" r="0" b="0"/>
              <a:pathLst>
                <a:path w="60642" h="58941">
                  <a:moveTo>
                    <a:pt x="30328" y="58941"/>
                  </a:moveTo>
                  <a:cubicBezTo>
                    <a:pt x="13564" y="58941"/>
                    <a:pt x="0" y="45733"/>
                    <a:pt x="0" y="29464"/>
                  </a:cubicBezTo>
                  <a:cubicBezTo>
                    <a:pt x="0" y="13183"/>
                    <a:pt x="13564" y="0"/>
                    <a:pt x="30328" y="0"/>
                  </a:cubicBezTo>
                  <a:cubicBezTo>
                    <a:pt x="47079" y="0"/>
                    <a:pt x="60642" y="13183"/>
                    <a:pt x="60642" y="29464"/>
                  </a:cubicBezTo>
                  <a:cubicBezTo>
                    <a:pt x="60642" y="45733"/>
                    <a:pt x="47079" y="58941"/>
                    <a:pt x="30328" y="58941"/>
                  </a:cubicBezTo>
                  <a:close/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593"/>
            <p:cNvSpPr/>
            <p:nvPr/>
          </p:nvSpPr>
          <p:spPr>
            <a:xfrm>
              <a:off x="1448732" y="381108"/>
              <a:ext cx="136309" cy="132397"/>
            </a:xfrm>
            <a:custGeom>
              <a:avLst/>
              <a:gdLst/>
              <a:ahLst/>
              <a:cxnLst/>
              <a:rect l="0" t="0" r="0" b="0"/>
              <a:pathLst>
                <a:path w="136309" h="132397">
                  <a:moveTo>
                    <a:pt x="136309" y="0"/>
                  </a:moveTo>
                  <a:lnTo>
                    <a:pt x="0" y="132397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594"/>
            <p:cNvSpPr/>
            <p:nvPr/>
          </p:nvSpPr>
          <p:spPr>
            <a:xfrm>
              <a:off x="1740007" y="378035"/>
              <a:ext cx="133324" cy="129515"/>
            </a:xfrm>
            <a:custGeom>
              <a:avLst/>
              <a:gdLst/>
              <a:ahLst/>
              <a:cxnLst/>
              <a:rect l="0" t="0" r="0" b="0"/>
              <a:pathLst>
                <a:path w="133324" h="129515">
                  <a:moveTo>
                    <a:pt x="0" y="0"/>
                  </a:moveTo>
                  <a:lnTo>
                    <a:pt x="133324" y="129515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595"/>
            <p:cNvSpPr/>
            <p:nvPr/>
          </p:nvSpPr>
          <p:spPr>
            <a:xfrm>
              <a:off x="1746788" y="135350"/>
              <a:ext cx="113906" cy="110642"/>
            </a:xfrm>
            <a:custGeom>
              <a:avLst/>
              <a:gdLst/>
              <a:ahLst/>
              <a:cxnLst/>
              <a:rect l="0" t="0" r="0" b="0"/>
              <a:pathLst>
                <a:path w="113906" h="110642">
                  <a:moveTo>
                    <a:pt x="0" y="110642"/>
                  </a:moveTo>
                  <a:lnTo>
                    <a:pt x="113906" y="0"/>
                  </a:ln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596"/>
            <p:cNvSpPr/>
            <p:nvPr/>
          </p:nvSpPr>
          <p:spPr>
            <a:xfrm>
              <a:off x="1569979" y="274694"/>
              <a:ext cx="170510" cy="28118"/>
            </a:xfrm>
            <a:custGeom>
              <a:avLst/>
              <a:gdLst/>
              <a:ahLst/>
              <a:cxnLst/>
              <a:rect l="0" t="0" r="0" b="0"/>
              <a:pathLst>
                <a:path w="170510" h="28118">
                  <a:moveTo>
                    <a:pt x="170510" y="28118"/>
                  </a:moveTo>
                  <a:cubicBezTo>
                    <a:pt x="170510" y="28118"/>
                    <a:pt x="164097" y="19951"/>
                    <a:pt x="156286" y="9982"/>
                  </a:cubicBezTo>
                  <a:cubicBezTo>
                    <a:pt x="148463" y="0"/>
                    <a:pt x="135699" y="0"/>
                    <a:pt x="127889" y="9982"/>
                  </a:cubicBezTo>
                  <a:cubicBezTo>
                    <a:pt x="120078" y="19951"/>
                    <a:pt x="107277" y="19951"/>
                    <a:pt x="99454" y="9982"/>
                  </a:cubicBezTo>
                  <a:cubicBezTo>
                    <a:pt x="91643" y="0"/>
                    <a:pt x="78854" y="0"/>
                    <a:pt x="71044" y="9982"/>
                  </a:cubicBezTo>
                  <a:cubicBezTo>
                    <a:pt x="63233" y="19951"/>
                    <a:pt x="50445" y="19951"/>
                    <a:pt x="42621" y="9982"/>
                  </a:cubicBezTo>
                  <a:cubicBezTo>
                    <a:pt x="34823" y="0"/>
                    <a:pt x="22034" y="0"/>
                    <a:pt x="14224" y="9982"/>
                  </a:cubicBezTo>
                  <a:cubicBezTo>
                    <a:pt x="6401" y="19951"/>
                    <a:pt x="0" y="28118"/>
                    <a:pt x="0" y="28118"/>
                  </a:cubicBez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597"/>
            <p:cNvSpPr/>
            <p:nvPr/>
          </p:nvSpPr>
          <p:spPr>
            <a:xfrm>
              <a:off x="1569979" y="316389"/>
              <a:ext cx="170510" cy="28105"/>
            </a:xfrm>
            <a:custGeom>
              <a:avLst/>
              <a:gdLst/>
              <a:ahLst/>
              <a:cxnLst/>
              <a:rect l="0" t="0" r="0" b="0"/>
              <a:pathLst>
                <a:path w="170510" h="28105">
                  <a:moveTo>
                    <a:pt x="170510" y="28105"/>
                  </a:moveTo>
                  <a:cubicBezTo>
                    <a:pt x="170510" y="28105"/>
                    <a:pt x="164097" y="19951"/>
                    <a:pt x="156286" y="9969"/>
                  </a:cubicBezTo>
                  <a:cubicBezTo>
                    <a:pt x="148463" y="0"/>
                    <a:pt x="135699" y="0"/>
                    <a:pt x="127889" y="9969"/>
                  </a:cubicBezTo>
                  <a:cubicBezTo>
                    <a:pt x="120078" y="19951"/>
                    <a:pt x="107277" y="19951"/>
                    <a:pt x="99454" y="9969"/>
                  </a:cubicBezTo>
                  <a:cubicBezTo>
                    <a:pt x="91643" y="0"/>
                    <a:pt x="78854" y="0"/>
                    <a:pt x="71044" y="9969"/>
                  </a:cubicBezTo>
                  <a:cubicBezTo>
                    <a:pt x="63233" y="19951"/>
                    <a:pt x="50445" y="19951"/>
                    <a:pt x="42621" y="9969"/>
                  </a:cubicBezTo>
                  <a:cubicBezTo>
                    <a:pt x="34823" y="0"/>
                    <a:pt x="22034" y="0"/>
                    <a:pt x="14224" y="9969"/>
                  </a:cubicBezTo>
                  <a:cubicBezTo>
                    <a:pt x="6401" y="19951"/>
                    <a:pt x="0" y="28105"/>
                    <a:pt x="0" y="28105"/>
                  </a:cubicBezTo>
                </a:path>
              </a:pathLst>
            </a:custGeom>
            <a:noFill/>
            <a:ln w="10211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598"/>
            <p:cNvSpPr/>
            <p:nvPr/>
          </p:nvSpPr>
          <p:spPr>
            <a:xfrm>
              <a:off x="2824904" y="12055"/>
              <a:ext cx="386728" cy="530873"/>
            </a:xfrm>
            <a:custGeom>
              <a:avLst/>
              <a:gdLst/>
              <a:ahLst/>
              <a:cxnLst/>
              <a:rect l="0" t="0" r="0" b="0"/>
              <a:pathLst>
                <a:path w="386728" h="530873">
                  <a:moveTo>
                    <a:pt x="0" y="0"/>
                  </a:moveTo>
                  <a:lnTo>
                    <a:pt x="318477" y="0"/>
                  </a:lnTo>
                  <a:lnTo>
                    <a:pt x="386728" y="66358"/>
                  </a:lnTo>
                  <a:lnTo>
                    <a:pt x="386728" y="530873"/>
                  </a:lnTo>
                  <a:lnTo>
                    <a:pt x="0" y="530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0" cap="rnd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599"/>
            <p:cNvSpPr/>
            <p:nvPr/>
          </p:nvSpPr>
          <p:spPr>
            <a:xfrm>
              <a:off x="2824119" y="11491"/>
              <a:ext cx="388303" cy="532003"/>
            </a:xfrm>
            <a:custGeom>
              <a:avLst/>
              <a:gdLst/>
              <a:ahLst/>
              <a:cxnLst/>
              <a:rect l="0" t="0" r="0" b="0"/>
              <a:pathLst>
                <a:path w="388303" h="532003">
                  <a:moveTo>
                    <a:pt x="388303" y="66497"/>
                  </a:moveTo>
                  <a:lnTo>
                    <a:pt x="388303" y="532003"/>
                  </a:lnTo>
                  <a:lnTo>
                    <a:pt x="0" y="532003"/>
                  </a:lnTo>
                  <a:lnTo>
                    <a:pt x="0" y="0"/>
                  </a:lnTo>
                  <a:lnTo>
                    <a:pt x="319774" y="0"/>
                  </a:lnTo>
                </a:path>
              </a:pathLst>
            </a:custGeom>
            <a:noFill/>
            <a:ln w="1465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600"/>
            <p:cNvSpPr/>
            <p:nvPr/>
          </p:nvSpPr>
          <p:spPr>
            <a:xfrm>
              <a:off x="3142859" y="11678"/>
              <a:ext cx="69304" cy="67107"/>
            </a:xfrm>
            <a:custGeom>
              <a:avLst/>
              <a:gdLst/>
              <a:ahLst/>
              <a:cxnLst/>
              <a:rect l="0" t="0" r="0" b="0"/>
              <a:pathLst>
                <a:path w="69304" h="67107">
                  <a:moveTo>
                    <a:pt x="0" y="0"/>
                  </a:moveTo>
                  <a:lnTo>
                    <a:pt x="0" y="67107"/>
                  </a:lnTo>
                  <a:lnTo>
                    <a:pt x="69304" y="67107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601"/>
            <p:cNvSpPr/>
            <p:nvPr/>
          </p:nvSpPr>
          <p:spPr>
            <a:xfrm>
              <a:off x="3142594" y="11488"/>
              <a:ext cx="69824" cy="67488"/>
            </a:xfrm>
            <a:custGeom>
              <a:avLst/>
              <a:gdLst/>
              <a:ahLst/>
              <a:cxnLst/>
              <a:rect l="0" t="0" r="0" b="0"/>
              <a:pathLst>
                <a:path w="69824" h="67488">
                  <a:moveTo>
                    <a:pt x="0" y="0"/>
                  </a:moveTo>
                  <a:lnTo>
                    <a:pt x="69824" y="67488"/>
                  </a:lnTo>
                </a:path>
              </a:pathLst>
            </a:custGeom>
            <a:noFill/>
            <a:ln w="1465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602"/>
            <p:cNvSpPr/>
            <p:nvPr/>
          </p:nvSpPr>
          <p:spPr>
            <a:xfrm>
              <a:off x="2756657" y="78414"/>
              <a:ext cx="386728" cy="530872"/>
            </a:xfrm>
            <a:custGeom>
              <a:avLst/>
              <a:gdLst/>
              <a:ahLst/>
              <a:cxnLst/>
              <a:rect l="0" t="0" r="0" b="0"/>
              <a:pathLst>
                <a:path w="386728" h="530872">
                  <a:moveTo>
                    <a:pt x="0" y="0"/>
                  </a:moveTo>
                  <a:lnTo>
                    <a:pt x="318491" y="0"/>
                  </a:lnTo>
                  <a:lnTo>
                    <a:pt x="386728" y="66357"/>
                  </a:lnTo>
                  <a:lnTo>
                    <a:pt x="386728" y="530872"/>
                  </a:lnTo>
                  <a:lnTo>
                    <a:pt x="0" y="530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0" cap="rnd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603"/>
            <p:cNvSpPr/>
            <p:nvPr/>
          </p:nvSpPr>
          <p:spPr>
            <a:xfrm>
              <a:off x="2755871" y="77848"/>
              <a:ext cx="388303" cy="532003"/>
            </a:xfrm>
            <a:custGeom>
              <a:avLst/>
              <a:gdLst/>
              <a:ahLst/>
              <a:cxnLst/>
              <a:rect l="0" t="0" r="0" b="0"/>
              <a:pathLst>
                <a:path w="388303" h="532003">
                  <a:moveTo>
                    <a:pt x="388303" y="66497"/>
                  </a:moveTo>
                  <a:lnTo>
                    <a:pt x="388303" y="532003"/>
                  </a:lnTo>
                  <a:lnTo>
                    <a:pt x="0" y="532003"/>
                  </a:lnTo>
                  <a:lnTo>
                    <a:pt x="0" y="0"/>
                  </a:lnTo>
                  <a:lnTo>
                    <a:pt x="319786" y="0"/>
                  </a:lnTo>
                </a:path>
              </a:pathLst>
            </a:custGeom>
            <a:noFill/>
            <a:ln w="1465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hape 604"/>
            <p:cNvSpPr/>
            <p:nvPr/>
          </p:nvSpPr>
          <p:spPr>
            <a:xfrm>
              <a:off x="3074626" y="78035"/>
              <a:ext cx="69291" cy="67107"/>
            </a:xfrm>
            <a:custGeom>
              <a:avLst/>
              <a:gdLst/>
              <a:ahLst/>
              <a:cxnLst/>
              <a:rect l="0" t="0" r="0" b="0"/>
              <a:pathLst>
                <a:path w="69291" h="67107">
                  <a:moveTo>
                    <a:pt x="0" y="0"/>
                  </a:moveTo>
                  <a:lnTo>
                    <a:pt x="0" y="67107"/>
                  </a:lnTo>
                  <a:lnTo>
                    <a:pt x="69291" y="67107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hape 605"/>
            <p:cNvSpPr/>
            <p:nvPr/>
          </p:nvSpPr>
          <p:spPr>
            <a:xfrm>
              <a:off x="3074363" y="77847"/>
              <a:ext cx="69812" cy="67488"/>
            </a:xfrm>
            <a:custGeom>
              <a:avLst/>
              <a:gdLst/>
              <a:ahLst/>
              <a:cxnLst/>
              <a:rect l="0" t="0" r="0" b="0"/>
              <a:pathLst>
                <a:path w="69812" h="67488">
                  <a:moveTo>
                    <a:pt x="0" y="0"/>
                  </a:moveTo>
                  <a:lnTo>
                    <a:pt x="69812" y="67488"/>
                  </a:lnTo>
                </a:path>
              </a:pathLst>
            </a:custGeom>
            <a:noFill/>
            <a:ln w="1465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606"/>
            <p:cNvSpPr/>
            <p:nvPr/>
          </p:nvSpPr>
          <p:spPr>
            <a:xfrm>
              <a:off x="2801621" y="144384"/>
              <a:ext cx="205549" cy="44335"/>
            </a:xfrm>
            <a:custGeom>
              <a:avLst/>
              <a:gdLst/>
              <a:ahLst/>
              <a:cxnLst/>
              <a:rect l="0" t="0" r="0" b="0"/>
              <a:pathLst>
                <a:path w="205549" h="44335">
                  <a:moveTo>
                    <a:pt x="205549" y="44335"/>
                  </a:moveTo>
                  <a:lnTo>
                    <a:pt x="0" y="44335"/>
                  </a:lnTo>
                  <a:lnTo>
                    <a:pt x="0" y="0"/>
                  </a:lnTo>
                  <a:lnTo>
                    <a:pt x="205549" y="0"/>
                  </a:lnTo>
                  <a:close/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608"/>
            <p:cNvSpPr/>
            <p:nvPr/>
          </p:nvSpPr>
          <p:spPr>
            <a:xfrm>
              <a:off x="2801634" y="255191"/>
              <a:ext cx="205537" cy="0"/>
            </a:xfrm>
            <a:custGeom>
              <a:avLst/>
              <a:gdLst/>
              <a:ahLst/>
              <a:cxnLst/>
              <a:rect l="0" t="0" r="0" b="0"/>
              <a:pathLst>
                <a:path w="205537">
                  <a:moveTo>
                    <a:pt x="0" y="0"/>
                  </a:moveTo>
                  <a:lnTo>
                    <a:pt x="205537" y="0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hape 609"/>
            <p:cNvSpPr/>
            <p:nvPr/>
          </p:nvSpPr>
          <p:spPr>
            <a:xfrm>
              <a:off x="2801634" y="299527"/>
              <a:ext cx="205537" cy="0"/>
            </a:xfrm>
            <a:custGeom>
              <a:avLst/>
              <a:gdLst/>
              <a:ahLst/>
              <a:cxnLst/>
              <a:rect l="0" t="0" r="0" b="0"/>
              <a:pathLst>
                <a:path w="205537">
                  <a:moveTo>
                    <a:pt x="0" y="0"/>
                  </a:moveTo>
                  <a:lnTo>
                    <a:pt x="205537" y="0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610"/>
            <p:cNvSpPr/>
            <p:nvPr/>
          </p:nvSpPr>
          <p:spPr>
            <a:xfrm>
              <a:off x="2801634" y="343850"/>
              <a:ext cx="205537" cy="0"/>
            </a:xfrm>
            <a:custGeom>
              <a:avLst/>
              <a:gdLst/>
              <a:ahLst/>
              <a:cxnLst/>
              <a:rect l="0" t="0" r="0" b="0"/>
              <a:pathLst>
                <a:path w="205537">
                  <a:moveTo>
                    <a:pt x="0" y="0"/>
                  </a:moveTo>
                  <a:lnTo>
                    <a:pt x="205537" y="0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611"/>
            <p:cNvSpPr/>
            <p:nvPr/>
          </p:nvSpPr>
          <p:spPr>
            <a:xfrm>
              <a:off x="2801634" y="388173"/>
              <a:ext cx="205537" cy="0"/>
            </a:xfrm>
            <a:custGeom>
              <a:avLst/>
              <a:gdLst/>
              <a:ahLst/>
              <a:cxnLst/>
              <a:rect l="0" t="0" r="0" b="0"/>
              <a:pathLst>
                <a:path w="205537">
                  <a:moveTo>
                    <a:pt x="0" y="0"/>
                  </a:moveTo>
                  <a:lnTo>
                    <a:pt x="205537" y="0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hape 612"/>
            <p:cNvSpPr/>
            <p:nvPr/>
          </p:nvSpPr>
          <p:spPr>
            <a:xfrm>
              <a:off x="2801634" y="432496"/>
              <a:ext cx="114186" cy="0"/>
            </a:xfrm>
            <a:custGeom>
              <a:avLst/>
              <a:gdLst/>
              <a:ahLst/>
              <a:cxnLst/>
              <a:rect l="0" t="0" r="0" b="0"/>
              <a:pathLst>
                <a:path w="114186">
                  <a:moveTo>
                    <a:pt x="0" y="0"/>
                  </a:moveTo>
                  <a:lnTo>
                    <a:pt x="114186" y="0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hape 613"/>
            <p:cNvSpPr/>
            <p:nvPr/>
          </p:nvSpPr>
          <p:spPr>
            <a:xfrm>
              <a:off x="3030005" y="498968"/>
              <a:ext cx="45669" cy="44336"/>
            </a:xfrm>
            <a:custGeom>
              <a:avLst/>
              <a:gdLst/>
              <a:ahLst/>
              <a:cxnLst/>
              <a:rect l="0" t="0" r="0" b="0"/>
              <a:pathLst>
                <a:path w="45669" h="44336">
                  <a:moveTo>
                    <a:pt x="45669" y="22175"/>
                  </a:moveTo>
                  <a:cubicBezTo>
                    <a:pt x="45669" y="34417"/>
                    <a:pt x="35446" y="44336"/>
                    <a:pt x="22822" y="44336"/>
                  </a:cubicBezTo>
                  <a:cubicBezTo>
                    <a:pt x="10211" y="44336"/>
                    <a:pt x="0" y="34417"/>
                    <a:pt x="0" y="22175"/>
                  </a:cubicBezTo>
                  <a:cubicBezTo>
                    <a:pt x="0" y="9944"/>
                    <a:pt x="10211" y="0"/>
                    <a:pt x="22822" y="0"/>
                  </a:cubicBezTo>
                  <a:cubicBezTo>
                    <a:pt x="35446" y="0"/>
                    <a:pt x="45669" y="9944"/>
                    <a:pt x="45669" y="22175"/>
                  </a:cubicBezTo>
                  <a:close/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614"/>
            <p:cNvSpPr/>
            <p:nvPr/>
          </p:nvSpPr>
          <p:spPr>
            <a:xfrm>
              <a:off x="2801634" y="521142"/>
              <a:ext cx="91351" cy="0"/>
            </a:xfrm>
            <a:custGeom>
              <a:avLst/>
              <a:gdLst/>
              <a:ahLst/>
              <a:cxnLst/>
              <a:rect l="0" t="0" r="0" b="0"/>
              <a:pathLst>
                <a:path w="91351">
                  <a:moveTo>
                    <a:pt x="91351" y="0"/>
                  </a:moveTo>
                  <a:lnTo>
                    <a:pt x="0" y="0"/>
                  </a:lnTo>
                </a:path>
              </a:pathLst>
            </a:custGeom>
            <a:noFill/>
            <a:ln w="9766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615"/>
            <p:cNvSpPr/>
            <p:nvPr/>
          </p:nvSpPr>
          <p:spPr>
            <a:xfrm>
              <a:off x="772785" y="356362"/>
              <a:ext cx="422783" cy="0"/>
            </a:xfrm>
            <a:custGeom>
              <a:avLst/>
              <a:gdLst/>
              <a:ahLst/>
              <a:cxnLst/>
              <a:rect l="0" t="0" r="0" b="0"/>
              <a:pathLst>
                <a:path w="422783">
                  <a:moveTo>
                    <a:pt x="0" y="0"/>
                  </a:moveTo>
                  <a:lnTo>
                    <a:pt x="422783" y="0"/>
                  </a:lnTo>
                </a:path>
              </a:pathLst>
            </a:custGeom>
            <a:noFill/>
            <a:ln w="6033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616"/>
            <p:cNvSpPr/>
            <p:nvPr/>
          </p:nvSpPr>
          <p:spPr>
            <a:xfrm>
              <a:off x="1131153" y="293560"/>
              <a:ext cx="64415" cy="62802"/>
            </a:xfrm>
            <a:custGeom>
              <a:avLst/>
              <a:gdLst/>
              <a:ahLst/>
              <a:cxnLst/>
              <a:rect l="0" t="0" r="0" b="0"/>
              <a:pathLst>
                <a:path w="64415" h="62802">
                  <a:moveTo>
                    <a:pt x="64415" y="62802"/>
                  </a:moveTo>
                  <a:lnTo>
                    <a:pt x="0" y="0"/>
                  </a:lnTo>
                </a:path>
              </a:pathLst>
            </a:custGeom>
            <a:noFill/>
            <a:ln w="6033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617"/>
            <p:cNvSpPr/>
            <p:nvPr/>
          </p:nvSpPr>
          <p:spPr>
            <a:xfrm>
              <a:off x="1131153" y="356362"/>
              <a:ext cx="64415" cy="62814"/>
            </a:xfrm>
            <a:custGeom>
              <a:avLst/>
              <a:gdLst/>
              <a:ahLst/>
              <a:cxnLst/>
              <a:rect l="0" t="0" r="0" b="0"/>
              <a:pathLst>
                <a:path w="64415" h="62814">
                  <a:moveTo>
                    <a:pt x="64415" y="0"/>
                  </a:moveTo>
                  <a:lnTo>
                    <a:pt x="0" y="62814"/>
                  </a:lnTo>
                </a:path>
              </a:pathLst>
            </a:custGeom>
            <a:noFill/>
            <a:ln w="6033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618"/>
            <p:cNvSpPr/>
            <p:nvPr/>
          </p:nvSpPr>
          <p:spPr>
            <a:xfrm>
              <a:off x="2134619" y="331546"/>
              <a:ext cx="422783" cy="0"/>
            </a:xfrm>
            <a:custGeom>
              <a:avLst/>
              <a:gdLst/>
              <a:ahLst/>
              <a:cxnLst/>
              <a:rect l="0" t="0" r="0" b="0"/>
              <a:pathLst>
                <a:path w="422783">
                  <a:moveTo>
                    <a:pt x="0" y="0"/>
                  </a:moveTo>
                  <a:lnTo>
                    <a:pt x="422783" y="0"/>
                  </a:lnTo>
                </a:path>
              </a:pathLst>
            </a:custGeom>
            <a:noFill/>
            <a:ln w="6033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619"/>
            <p:cNvSpPr/>
            <p:nvPr/>
          </p:nvSpPr>
          <p:spPr>
            <a:xfrm>
              <a:off x="2492987" y="268744"/>
              <a:ext cx="64414" cy="62802"/>
            </a:xfrm>
            <a:custGeom>
              <a:avLst/>
              <a:gdLst/>
              <a:ahLst/>
              <a:cxnLst/>
              <a:rect l="0" t="0" r="0" b="0"/>
              <a:pathLst>
                <a:path w="64414" h="62802">
                  <a:moveTo>
                    <a:pt x="64414" y="62802"/>
                  </a:moveTo>
                  <a:lnTo>
                    <a:pt x="0" y="0"/>
                  </a:lnTo>
                </a:path>
              </a:pathLst>
            </a:custGeom>
            <a:noFill/>
            <a:ln w="6033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620"/>
            <p:cNvSpPr/>
            <p:nvPr/>
          </p:nvSpPr>
          <p:spPr>
            <a:xfrm>
              <a:off x="2492987" y="331546"/>
              <a:ext cx="64414" cy="62814"/>
            </a:xfrm>
            <a:custGeom>
              <a:avLst/>
              <a:gdLst/>
              <a:ahLst/>
              <a:cxnLst/>
              <a:rect l="0" t="0" r="0" b="0"/>
              <a:pathLst>
                <a:path w="64414" h="62814">
                  <a:moveTo>
                    <a:pt x="64414" y="0"/>
                  </a:moveTo>
                  <a:lnTo>
                    <a:pt x="0" y="62814"/>
                  </a:lnTo>
                </a:path>
              </a:pathLst>
            </a:custGeom>
            <a:noFill/>
            <a:ln w="6033" cap="rnd" cmpd="sng" algn="ctr">
              <a:solidFill>
                <a:srgbClr val="3DBA78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6442" y="619395"/>
            <a:ext cx="5389124" cy="5479847"/>
          </a:xfrm>
        </p:spPr>
        <p:txBody>
          <a:bodyPr>
            <a:normAutofit fontScale="32500" lnSpcReduction="20000"/>
          </a:bodyPr>
          <a:lstStyle/>
          <a:p>
            <a:pPr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9600" b="1" dirty="0" smtClean="0">
                <a:solidFill>
                  <a:srgbClr val="3DBA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9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-6350">
              <a:lnSpc>
                <a:spcPct val="107000"/>
              </a:lnSpc>
              <a:spcAft>
                <a:spcPts val="0"/>
              </a:spcAft>
            </a:pPr>
            <a:r>
              <a:rPr lang="ru-RU" sz="9600" b="1" dirty="0" smtClean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Выбрав </a:t>
            </a:r>
            <a:r>
              <a:rPr lang="ru-RU" sz="9600" b="1" dirty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интересующий участок, Вам необходимо заполнить заявление и приложить скан документа, удостоверяющего личность. В случае, если заявление подается представителем, - скан документа, подтверждающего его полномочия.</a:t>
            </a:r>
            <a:endParaRPr lang="ru-RU" sz="96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" y="1731523"/>
            <a:ext cx="6253216" cy="40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35" y="0"/>
            <a:ext cx="7434120" cy="69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515" y="580995"/>
            <a:ext cx="9902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россиянам дадут возможность бронировать на неделю сразу несколько участков, чтобы сравнить и остановиться на более подходящем. В этот срок для других граждан они будут недоступны. В свою очередь, на карте сервиса муниципальные и региональные власти станут отмечать планы развития земель. В итоге пользователь будет знать, где появятся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инвестпроекты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изменятся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промзоны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15454"/>
              </p:ext>
            </p:extLst>
          </p:nvPr>
        </p:nvGraphicFramePr>
        <p:xfrm>
          <a:off x="843333" y="1404758"/>
          <a:ext cx="10388601" cy="3636645"/>
        </p:xfrm>
        <a:graphic>
          <a:graphicData uri="http://schemas.openxmlformats.org/drawingml/2006/table">
            <a:tbl>
              <a:tblPr/>
              <a:tblGrid>
                <a:gridCol w="1340844">
                  <a:extLst>
                    <a:ext uri="{9D8B030D-6E8A-4147-A177-3AD203B41FA5}">
                      <a16:colId xmlns:a16="http://schemas.microsoft.com/office/drawing/2014/main" val="3404506013"/>
                    </a:ext>
                  </a:extLst>
                </a:gridCol>
                <a:gridCol w="1693698">
                  <a:extLst>
                    <a:ext uri="{9D8B030D-6E8A-4147-A177-3AD203B41FA5}">
                      <a16:colId xmlns:a16="http://schemas.microsoft.com/office/drawing/2014/main" val="3198184842"/>
                    </a:ext>
                  </a:extLst>
                </a:gridCol>
                <a:gridCol w="1340844">
                  <a:extLst>
                    <a:ext uri="{9D8B030D-6E8A-4147-A177-3AD203B41FA5}">
                      <a16:colId xmlns:a16="http://schemas.microsoft.com/office/drawing/2014/main" val="2443506620"/>
                    </a:ext>
                  </a:extLst>
                </a:gridCol>
                <a:gridCol w="1834839">
                  <a:extLst>
                    <a:ext uri="{9D8B030D-6E8A-4147-A177-3AD203B41FA5}">
                      <a16:colId xmlns:a16="http://schemas.microsoft.com/office/drawing/2014/main" val="1092446561"/>
                    </a:ext>
                  </a:extLst>
                </a:gridCol>
                <a:gridCol w="1967159">
                  <a:extLst>
                    <a:ext uri="{9D8B030D-6E8A-4147-A177-3AD203B41FA5}">
                      <a16:colId xmlns:a16="http://schemas.microsoft.com/office/drawing/2014/main" val="4145899624"/>
                    </a:ext>
                  </a:extLst>
                </a:gridCol>
                <a:gridCol w="1129132">
                  <a:extLst>
                    <a:ext uri="{9D8B030D-6E8A-4147-A177-3AD203B41FA5}">
                      <a16:colId xmlns:a16="http://schemas.microsoft.com/office/drawing/2014/main" val="2929895211"/>
                    </a:ext>
                  </a:extLst>
                </a:gridCol>
                <a:gridCol w="1082085">
                  <a:extLst>
                    <a:ext uri="{9D8B030D-6E8A-4147-A177-3AD203B41FA5}">
                      <a16:colId xmlns:a16="http://schemas.microsoft.com/office/drawing/2014/main" val="210386895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Руководитель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Контактное лицо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Телефон контактного лица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электронной почты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4725"/>
                  </a:ext>
                </a:extLst>
              </a:tr>
              <a:tr h="24765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 государственной власти, уполномоченный на предоставление земельных участков из состава земель лесного фонда на территории Хабаровского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83996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лесами Правительства Хабаровского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680020, г. Хабаровск, ул. Запарина, д.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Денисов Иван Вячеславович, начальник 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Карлина Анна Анатольевна, начальник отдела организации лесных аукционов и контроля за выполнением договорных обязательств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(4212) 40-27-12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les@adm.khv.ru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25659"/>
                  </a:ext>
                </a:extLst>
              </a:tr>
              <a:tr h="51435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 государственной власти, уполномоченный на предоставление земельных участков, находящихся в собственности Хабаровского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968685"/>
                  </a:ext>
                </a:extLst>
              </a:tr>
              <a:tr h="342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Министерство инвестиционной и земельно-имущественной политики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Чайка Юрий Афанасьевич, Заместитель Председателя Правительства края - министр инвестиционной и земельно-имущественной политики края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Мельникова Ольга Валерьевна, начальник отдела по управлению краевыми землями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(4212) 40-20-00 (доб. 3928)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kanc@adm.khv.ru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434322"/>
                  </a:ext>
                </a:extLst>
              </a:tr>
              <a:tr h="514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Хабаровск, ул.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Запарина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д. 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1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9966"/>
              </p:ext>
            </p:extLst>
          </p:nvPr>
        </p:nvGraphicFramePr>
        <p:xfrm>
          <a:off x="747897" y="1963839"/>
          <a:ext cx="10985500" cy="4351020"/>
        </p:xfrm>
        <a:graphic>
          <a:graphicData uri="http://schemas.openxmlformats.org/drawingml/2006/table">
            <a:tbl>
              <a:tblPr/>
              <a:tblGrid>
                <a:gridCol w="1294081">
                  <a:extLst>
                    <a:ext uri="{9D8B030D-6E8A-4147-A177-3AD203B41FA5}">
                      <a16:colId xmlns:a16="http://schemas.microsoft.com/office/drawing/2014/main" val="4255375025"/>
                    </a:ext>
                  </a:extLst>
                </a:gridCol>
                <a:gridCol w="1634629">
                  <a:extLst>
                    <a:ext uri="{9D8B030D-6E8A-4147-A177-3AD203B41FA5}">
                      <a16:colId xmlns:a16="http://schemas.microsoft.com/office/drawing/2014/main" val="3401174511"/>
                    </a:ext>
                  </a:extLst>
                </a:gridCol>
                <a:gridCol w="1294081">
                  <a:extLst>
                    <a:ext uri="{9D8B030D-6E8A-4147-A177-3AD203B41FA5}">
                      <a16:colId xmlns:a16="http://schemas.microsoft.com/office/drawing/2014/main" val="2122289081"/>
                    </a:ext>
                  </a:extLst>
                </a:gridCol>
                <a:gridCol w="2730057">
                  <a:extLst>
                    <a:ext uri="{9D8B030D-6E8A-4147-A177-3AD203B41FA5}">
                      <a16:colId xmlns:a16="http://schemas.microsoft.com/office/drawing/2014/main" val="1323788327"/>
                    </a:ext>
                  </a:extLst>
                </a:gridCol>
                <a:gridCol w="1898553">
                  <a:extLst>
                    <a:ext uri="{9D8B030D-6E8A-4147-A177-3AD203B41FA5}">
                      <a16:colId xmlns:a16="http://schemas.microsoft.com/office/drawing/2014/main" val="3748262584"/>
                    </a:ext>
                  </a:extLst>
                </a:gridCol>
                <a:gridCol w="1089753">
                  <a:extLst>
                    <a:ext uri="{9D8B030D-6E8A-4147-A177-3AD203B41FA5}">
                      <a16:colId xmlns:a16="http://schemas.microsoft.com/office/drawing/2014/main" val="3996655861"/>
                    </a:ext>
                  </a:extLst>
                </a:gridCol>
                <a:gridCol w="1044346">
                  <a:extLst>
                    <a:ext uri="{9D8B030D-6E8A-4147-A177-3AD203B41FA5}">
                      <a16:colId xmlns:a16="http://schemas.microsoft.com/office/drawing/2014/main" val="722964506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Администрация городского поселения "Рабочий поселок Переяславка"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Костин Геннадий Иванович 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Костин Геннадий Иванович,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(42154) 2-10-35,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admin-pereyaslavka@lazo.khv.ru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45201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р.п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Переяславка, пер. Ленина,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8-962-228-35-30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122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д.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25694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Администрация Хорского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Исаев Юрий Николаевич,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Исаев Юрий Николаевич,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(42154) 3-28-46,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adm.horskoeposelenie.lazo@mail.ru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51364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р.п. Хор, ул. Ленина, д.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8-909-859-77-76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8317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7896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Администрация городского поселения"Рабочий поселок Мухен"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Шевченко Геннадий Сергеевич,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Шевченко Геннадий Сергеевич,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(42154) 4-16-55,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gua@lazo.khv.ru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752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р.п. Мухен,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городского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8-962-679-32-30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782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пер. Новый, д.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1158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Администрация Бичевского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Самодурова Ирина Михайловна,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Самодурова Ирина Михайловна,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(42154) 4-62-21,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admin_bsp1@rambler.ru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726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с. Бичевая,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8-909-806-33-13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2407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ул. Партизанская, д.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67197"/>
                  </a:ext>
                </a:extLst>
              </a:tr>
              <a:tr h="5048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Администрация сельского поселения "Село Гвасюги"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682910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Сорокин Владимир Владимирович,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Гуженкова Оксана Владимировна начальник управления архитектуры и имущественных отношений администрации муниципального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(42154) 21-3-80                              8-962-586-01-60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ozo@pisem.net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001593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рп. Переяславка,ул. Октябрьская, 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глава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0533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50213" y="194552"/>
            <a:ext cx="350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Район имени Лазо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85687"/>
              </p:ext>
            </p:extLst>
          </p:nvPr>
        </p:nvGraphicFramePr>
        <p:xfrm>
          <a:off x="747897" y="1002731"/>
          <a:ext cx="10966308" cy="1009650"/>
        </p:xfrm>
        <a:graphic>
          <a:graphicData uri="http://schemas.openxmlformats.org/drawingml/2006/table">
            <a:tbl>
              <a:tblPr/>
              <a:tblGrid>
                <a:gridCol w="1278611">
                  <a:extLst>
                    <a:ext uri="{9D8B030D-6E8A-4147-A177-3AD203B41FA5}">
                      <a16:colId xmlns:a16="http://schemas.microsoft.com/office/drawing/2014/main" val="3377659299"/>
                    </a:ext>
                  </a:extLst>
                </a:gridCol>
                <a:gridCol w="1643449">
                  <a:extLst>
                    <a:ext uri="{9D8B030D-6E8A-4147-A177-3AD203B41FA5}">
                      <a16:colId xmlns:a16="http://schemas.microsoft.com/office/drawing/2014/main" val="1706883903"/>
                    </a:ext>
                  </a:extLst>
                </a:gridCol>
                <a:gridCol w="1322173">
                  <a:extLst>
                    <a:ext uri="{9D8B030D-6E8A-4147-A177-3AD203B41FA5}">
                      <a16:colId xmlns:a16="http://schemas.microsoft.com/office/drawing/2014/main" val="3959239125"/>
                    </a:ext>
                  </a:extLst>
                </a:gridCol>
                <a:gridCol w="2718486">
                  <a:extLst>
                    <a:ext uri="{9D8B030D-6E8A-4147-A177-3AD203B41FA5}">
                      <a16:colId xmlns:a16="http://schemas.microsoft.com/office/drawing/2014/main" val="2903782568"/>
                    </a:ext>
                  </a:extLst>
                </a:gridCol>
                <a:gridCol w="1890584">
                  <a:extLst>
                    <a:ext uri="{9D8B030D-6E8A-4147-A177-3AD203B41FA5}">
                      <a16:colId xmlns:a16="http://schemas.microsoft.com/office/drawing/2014/main" val="1861079847"/>
                    </a:ext>
                  </a:extLst>
                </a:gridCol>
                <a:gridCol w="1099751">
                  <a:extLst>
                    <a:ext uri="{9D8B030D-6E8A-4147-A177-3AD203B41FA5}">
                      <a16:colId xmlns:a16="http://schemas.microsoft.com/office/drawing/2014/main" val="2226707036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val="234558531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Руководитель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Контактное лицо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Телефон контактного лица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электронной почты уполномоченного органа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1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1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tiloh.info/mediafiles/zemlia_na_Dalnem_Vostoke-1.jp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05" y="1693727"/>
            <a:ext cx="4969604" cy="49663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18705" y="544749"/>
            <a:ext cx="4722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ЖЕЛАЕМ УДАЧИ!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40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neymakerfactory.ru/Pics/verstka/img-721-146702207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/>
          <a:stretch/>
        </p:blipFill>
        <p:spPr bwMode="auto">
          <a:xfrm>
            <a:off x="568411" y="0"/>
            <a:ext cx="10083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Федерального закона от 01.05.2016 № 119-ФЗ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Федерации»: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821" y="2506662"/>
            <a:ext cx="10515600" cy="4351338"/>
          </a:xfrm>
        </p:spPr>
        <p:txBody>
          <a:bodyPr/>
          <a:lstStyle/>
          <a:p>
            <a:pPr lvl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prstClr val="black"/>
                </a:solidFill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граждан на постоянное место жительства на территорию Дальневосточного федерального округа;</a:t>
            </a:r>
          </a:p>
          <a:p>
            <a:pPr lvl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оттока местного населения;</a:t>
            </a:r>
          </a:p>
          <a:p>
            <a:pPr lvl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ускорение социально-экономического развития субъектов Российской Федерации, входящих в состав Дальневосточного федерального округа.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Суть проекта: как получить гектар земли бесплатно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Кто может претендовать на дальневосточный гектар?</a:t>
            </a:r>
            <a:r>
              <a:rPr lang="ru-RU" sz="3200" dirty="0"/>
              <a:t> 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Любой </a:t>
            </a:r>
            <a:r>
              <a:rPr lang="ru-RU" sz="3200" dirty="0"/>
              <a:t>гражданин РФ однократно. По коллективной заявке (разрешены для групп до 10 граждан включительно) выдают участок из расчета 1 га на человека. Например, семья из 3-х человек сможет получить 3 гектара. С желающими получить землю заключается пятилетний договор безвозмездного пользования участком.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560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111" y="1728348"/>
            <a:ext cx="10515600" cy="4351338"/>
          </a:xfrm>
        </p:spPr>
        <p:txBody>
          <a:bodyPr/>
          <a:lstStyle/>
          <a:p>
            <a:pPr algn="ctr"/>
            <a:r>
              <a:rPr lang="ru-RU" sz="3200" b="1" dirty="0"/>
              <a:t>Как можно использовать полученный гектар?</a:t>
            </a:r>
            <a:r>
              <a:rPr lang="ru-RU" sz="3200" dirty="0"/>
              <a:t> 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На </a:t>
            </a:r>
            <a:r>
              <a:rPr lang="ru-RU" sz="3200" dirty="0"/>
              <a:t>любые законные цели. При этом сообщить о выбранном виде пользования (для </a:t>
            </a:r>
            <a:r>
              <a:rPr lang="ru-RU" sz="3200" u="sng" dirty="0">
                <a:hlinkClick r:id="rId2"/>
              </a:rPr>
              <a:t>создания личного подсобного или дачного хозяйства</a:t>
            </a:r>
            <a:r>
              <a:rPr lang="ru-RU" sz="3200" dirty="0"/>
              <a:t>, индивидуального жилищного строительства (ИЖС), садоводства и т. д.) нужно в течение года с момента заключения договора безвозмездного пользования.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neymakerfactory.ru/Pics/verstka/img-721-14670218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73" y="0"/>
            <a:ext cx="984439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9106" y="4572000"/>
            <a:ext cx="118028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Стоит учесть, что из-за климатических, географических и прочих особенностей субъекты региона имеют разный экономический потенциал. Для организации производства и ведения сельского хозяйства наиболее благоприятны Хабаровский край, Амурская область, Еврейская автономная область, для туристического бизнеса и создания рекреационных зон – Сахалин, Камчатский край и Приморский.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928" y="654908"/>
            <a:ext cx="11400817" cy="580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и какую землю можно оформить в собственность?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rgbClr val="333333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dirty="0">
                <a:solidFill>
                  <a:srgbClr val="333333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 за 5 лет безвозмездного пользования освоен по заявленному назначению, и в течение указанного срока пользователь не нарушал земельное/лесное законодательство (или вовремя устранял нарушения):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a typeface="Times New Roman" panose="02020603050405020304" pitchFamily="18" charset="0"/>
                <a:cs typeface="Tahoma" panose="020B0604030504040204" pitchFamily="34" charset="0"/>
              </a:rPr>
              <a:t>земли лесного фонда предоставляются в долгосрочную аренду (до 49 лет);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ea typeface="Times New Roman" panose="02020603050405020304" pitchFamily="18" charset="0"/>
                <a:cs typeface="Tahoma" panose="020B0604030504040204" pitchFamily="34" charset="0"/>
              </a:rPr>
              <a:t>прочие предоставляются в собственность бесплатно в пределах 1 га на гражданина.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реализуется в три этапа: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9119" y="1436519"/>
            <a:ext cx="5766881" cy="4351338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lnSpc>
                <a:spcPct val="107000"/>
              </a:lnSpc>
              <a:spcBef>
                <a:spcPts val="0"/>
              </a:spcBef>
              <a:spcAft>
                <a:spcPts val="15"/>
              </a:spcAft>
              <a:buClr>
                <a:srgbClr val="3DBA78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2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1 июня 2016 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года жители Дальнего Востока смогут получить в пользование земельный участок в девяти пилотных муниципальных образованиях регионов Дальнего Востока: </a:t>
            </a:r>
            <a:r>
              <a:rPr lang="ru-RU" sz="2200" b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Ханкайский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район (Приморский край); Амурский район (Хабаровский край); Октябрьский район (Еврейская автономная область); </a:t>
            </a:r>
            <a:r>
              <a:rPr lang="ru-RU" sz="2200" b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Архаринский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район (Амурская область); </a:t>
            </a:r>
            <a:r>
              <a:rPr lang="ru-RU" sz="2200" b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Нерюнгринский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район (Республика Саха (Якутия)); </a:t>
            </a:r>
            <a:r>
              <a:rPr lang="ru-RU" sz="2200" b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Ольский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район (Магаданская область); </a:t>
            </a:r>
            <a:r>
              <a:rPr lang="ru-RU" sz="2200" b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Усть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-Большерецкий район (Камчатский край); </a:t>
            </a:r>
            <a:r>
              <a:rPr lang="ru-RU" sz="2200" b="1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Тымовский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район (Сахалинская область); </a:t>
            </a:r>
            <a:r>
              <a:rPr lang="ru-RU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Анадырский район (Чукотский автономный округ). </a:t>
            </a:r>
          </a:p>
          <a:p>
            <a:pPr marL="342900" lvl="0" indent="-342900" algn="just" fontAlgn="base">
              <a:lnSpc>
                <a:spcPct val="107000"/>
              </a:lnSpc>
              <a:spcBef>
                <a:spcPts val="0"/>
              </a:spcBef>
              <a:spcAft>
                <a:spcPts val="15"/>
              </a:spcAft>
              <a:buClr>
                <a:srgbClr val="3DBA78"/>
              </a:buClr>
              <a:buSzPts val="1200"/>
              <a:buFont typeface="Symbol" panose="05050102010706020507" pitchFamily="18" charset="2"/>
              <a:buChar char="-"/>
            </a:pPr>
            <a:endParaRPr lang="ru-RU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0895" y="1536971"/>
            <a:ext cx="5219700" cy="4250886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ts val="1270"/>
              </a:spcAft>
              <a:buClr>
                <a:srgbClr val="3DBA78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200" b="1" dirty="0" smtClean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200" b="1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октября 2016 </a:t>
            </a:r>
            <a:r>
              <a:rPr lang="ru-RU" sz="2200" b="1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жители Дальнего Востока смогут подать заявки на участок земли в том субъекте, в котором они зарегистрированы. </a:t>
            </a:r>
            <a:endParaRPr lang="ru-RU" sz="2200" b="1" dirty="0" smtClean="0"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Aft>
                <a:spcPts val="1270"/>
              </a:spcAft>
              <a:buClr>
                <a:srgbClr val="3DBA78"/>
              </a:buClr>
              <a:buSzPts val="1200"/>
              <a:buFont typeface="Symbol" panose="05050102010706020507" pitchFamily="18" charset="2"/>
              <a:buChar char="-"/>
            </a:pPr>
            <a:r>
              <a:rPr lang="ru-RU" sz="2200" b="1" u="none" strike="noStrike" dirty="0" smtClean="0">
                <a:solidFill>
                  <a:srgbClr val="00B05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1 февраля 2017 года </a:t>
            </a:r>
            <a:r>
              <a:rPr lang="ru-RU" sz="2200" b="1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любой гражданин Российской Федерации сможет получить в пользование «дальневосточный гектар».</a:t>
            </a:r>
          </a:p>
          <a:p>
            <a:pPr marL="342900" lvl="0" indent="-342900" fontAlgn="base">
              <a:spcAft>
                <a:spcPts val="1270"/>
              </a:spcAft>
              <a:buClr>
                <a:srgbClr val="3DBA78"/>
              </a:buClr>
              <a:buSzPts val="1200"/>
              <a:buFont typeface="Symbol" panose="05050102010706020507" pitchFamily="18" charset="2"/>
              <a:buChar char="-"/>
            </a:pPr>
            <a:endParaRPr lang="ru-RU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10588"/>
              </p:ext>
            </p:extLst>
          </p:nvPr>
        </p:nvGraphicFramePr>
        <p:xfrm>
          <a:off x="505837" y="1011676"/>
          <a:ext cx="11322996" cy="45019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4332">
                  <a:extLst>
                    <a:ext uri="{9D8B030D-6E8A-4147-A177-3AD203B41FA5}">
                      <a16:colId xmlns:a16="http://schemas.microsoft.com/office/drawing/2014/main" val="2666559467"/>
                    </a:ext>
                  </a:extLst>
                </a:gridCol>
                <a:gridCol w="3774332">
                  <a:extLst>
                    <a:ext uri="{9D8B030D-6E8A-4147-A177-3AD203B41FA5}">
                      <a16:colId xmlns:a16="http://schemas.microsoft.com/office/drawing/2014/main" val="3367049616"/>
                    </a:ext>
                  </a:extLst>
                </a:gridCol>
                <a:gridCol w="3774332">
                  <a:extLst>
                    <a:ext uri="{9D8B030D-6E8A-4147-A177-3AD203B41FA5}">
                      <a16:colId xmlns:a16="http://schemas.microsoft.com/office/drawing/2014/main" val="3820320483"/>
                    </a:ext>
                  </a:extLst>
                </a:gridCol>
              </a:tblGrid>
              <a:tr h="4677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Три </a:t>
                      </a:r>
                      <a:r>
                        <a:rPr lang="ru-RU" sz="2800" b="1" dirty="0">
                          <a:effectLst/>
                        </a:rPr>
                        <a:t>этапа проекта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92036"/>
                  </a:ext>
                </a:extLst>
              </a:tr>
              <a:tr h="46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Этап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В программе участвуют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>
                          <a:effectLst/>
                        </a:rPr>
                        <a:t>Где реализуется проект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6759699"/>
                  </a:ext>
                </a:extLst>
              </a:tr>
              <a:tr h="150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01.06.2016 – 01.10.2016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дальневосточники </a:t>
                      </a:r>
                      <a:r>
                        <a:rPr lang="ru-RU" sz="2400" dirty="0">
                          <a:effectLst/>
                        </a:rPr>
                        <a:t>– граждане </a:t>
                      </a:r>
                      <a:r>
                        <a:rPr lang="ru-RU" sz="2400" dirty="0" smtClean="0">
                          <a:effectLst/>
                        </a:rPr>
                        <a:t>   России</a:t>
                      </a:r>
                      <a:r>
                        <a:rPr lang="ru-RU" sz="2400" dirty="0">
                          <a:effectLst/>
                        </a:rPr>
                        <a:t>, зарегистрированные в </a:t>
                      </a:r>
                      <a:r>
                        <a:rPr lang="ru-RU" sz="2400" dirty="0" smtClean="0">
                          <a:effectLst/>
                        </a:rPr>
                        <a:t> пилотных </a:t>
                      </a:r>
                      <a:r>
                        <a:rPr lang="ru-RU" sz="2400" dirty="0">
                          <a:effectLst/>
                        </a:rPr>
                        <a:t>районах ДФО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в </a:t>
                      </a:r>
                      <a:r>
                        <a:rPr lang="ru-RU" sz="2400" dirty="0">
                          <a:effectLst/>
                        </a:rPr>
                        <a:t>пилотных районах </a:t>
                      </a:r>
                      <a:r>
                        <a:rPr lang="ru-RU" sz="2400" dirty="0" smtClean="0">
                          <a:effectLst/>
                        </a:rPr>
                        <a:t>ДФО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53684037"/>
                  </a:ext>
                </a:extLst>
              </a:tr>
              <a:tr h="1355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01.10.2016 – 31.01.2017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все </a:t>
                      </a:r>
                      <a:r>
                        <a:rPr lang="ru-RU" sz="2400" dirty="0">
                          <a:effectLst/>
                        </a:rPr>
                        <a:t>дальневосточники (постоянно проживающие в ДФО)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 на </a:t>
                      </a:r>
                      <a:r>
                        <a:rPr lang="ru-RU" sz="2400" dirty="0">
                          <a:effectLst/>
                        </a:rPr>
                        <a:t>всей территории ДФО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9842935"/>
                  </a:ext>
                </a:extLst>
              </a:tr>
              <a:tr h="467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с 01.02.2017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 любой </a:t>
                      </a:r>
                      <a:r>
                        <a:rPr lang="ru-RU" sz="2400" dirty="0">
                          <a:effectLst/>
                        </a:rPr>
                        <a:t>россиянин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4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3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923</Words>
  <Application>Microsoft Office PowerPoint</Application>
  <PresentationFormat>Широкоэкранный</PresentationFormat>
  <Paragraphs>146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Цели Федерального закона от 01.05.2016 № 119-ФЗ «Об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Федерации»:</vt:lpstr>
      <vt:lpstr>Суть проекта: как получить гектар земли бесплатно </vt:lpstr>
      <vt:lpstr>Презентация PowerPoint</vt:lpstr>
      <vt:lpstr>Презентация PowerPoint</vt:lpstr>
      <vt:lpstr>Презентация PowerPoint</vt:lpstr>
      <vt:lpstr>Проект реализуется в три этапа: </vt:lpstr>
      <vt:lpstr>Презентация PowerPoint</vt:lpstr>
      <vt:lpstr>Презентация PowerPoint</vt:lpstr>
      <vt:lpstr>Для того, чтобы стать обладателем «дальневосточного гектара», Вам необходимо: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Федеральном законе от 01.05.2016 № 119-ФЗ «Об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Федерации»</dc:title>
  <dc:creator>Пользователь</dc:creator>
  <cp:lastModifiedBy>Пользователь</cp:lastModifiedBy>
  <cp:revision>13</cp:revision>
  <dcterms:created xsi:type="dcterms:W3CDTF">2017-01-29T22:44:24Z</dcterms:created>
  <dcterms:modified xsi:type="dcterms:W3CDTF">2017-01-30T03:58:29Z</dcterms:modified>
</cp:coreProperties>
</file>